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325" r:id="rId3"/>
    <p:sldId id="326" r:id="rId4"/>
    <p:sldId id="259" r:id="rId5"/>
    <p:sldId id="260" r:id="rId6"/>
    <p:sldId id="261" r:id="rId7"/>
    <p:sldId id="264" r:id="rId8"/>
    <p:sldId id="265" r:id="rId9"/>
    <p:sldId id="266" r:id="rId10"/>
    <p:sldId id="267" r:id="rId11"/>
    <p:sldId id="268" r:id="rId12"/>
    <p:sldId id="270" r:id="rId13"/>
    <p:sldId id="271" r:id="rId14"/>
    <p:sldId id="272" r:id="rId15"/>
    <p:sldId id="275" r:id="rId16"/>
    <p:sldId id="276" r:id="rId17"/>
    <p:sldId id="277" r:id="rId18"/>
    <p:sldId id="289" r:id="rId19"/>
    <p:sldId id="291" r:id="rId20"/>
    <p:sldId id="294" r:id="rId21"/>
    <p:sldId id="295" r:id="rId22"/>
    <p:sldId id="296" r:id="rId23"/>
    <p:sldId id="297" r:id="rId24"/>
    <p:sldId id="299" r:id="rId25"/>
    <p:sldId id="303" r:id="rId26"/>
    <p:sldId id="309" r:id="rId27"/>
    <p:sldId id="310" r:id="rId28"/>
    <p:sldId id="311" r:id="rId29"/>
    <p:sldId id="314" r:id="rId30"/>
    <p:sldId id="315" r:id="rId31"/>
    <p:sldId id="316" r:id="rId32"/>
    <p:sldId id="321" r:id="rId33"/>
    <p:sldId id="322" r:id="rId34"/>
    <p:sldId id="323" r:id="rId35"/>
    <p:sldId id="324" r:id="rId36"/>
    <p:sldId id="327" r:id="rId37"/>
    <p:sldId id="328" r:id="rId38"/>
    <p:sldId id="329" r:id="rId39"/>
    <p:sldId id="330" r:id="rId40"/>
    <p:sldId id="331" r:id="rId41"/>
    <p:sldId id="332" r:id="rId42"/>
    <p:sldId id="333" r:id="rId43"/>
    <p:sldId id="334" r:id="rId44"/>
    <p:sldId id="335" r:id="rId45"/>
    <p:sldId id="358" r:id="rId46"/>
    <p:sldId id="359" r:id="rId47"/>
    <p:sldId id="360" r:id="rId48"/>
    <p:sldId id="361" r:id="rId49"/>
    <p:sldId id="356" r:id="rId50"/>
    <p:sldId id="35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5" autoAdjust="0"/>
    <p:restoredTop sz="94660"/>
  </p:normalViewPr>
  <p:slideViewPr>
    <p:cSldViewPr snapToGrid="0">
      <p:cViewPr varScale="1">
        <p:scale>
          <a:sx n="75" d="100"/>
          <a:sy n="75" d="100"/>
        </p:scale>
        <p:origin x="2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5DA96-B8F9-421C-BAE5-9BEB4B675F0E}"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7203A-F3CE-46F9-8789-58F8B9D227B6}" type="slidenum">
              <a:rPr lang="en-US" smtClean="0"/>
              <a:t>‹#›</a:t>
            </a:fld>
            <a:endParaRPr lang="en-US"/>
          </a:p>
        </p:txBody>
      </p:sp>
    </p:spTree>
    <p:extLst>
      <p:ext uri="{BB962C8B-B14F-4D97-AF65-F5344CB8AC3E}">
        <p14:creationId xmlns:p14="http://schemas.microsoft.com/office/powerpoint/2010/main" val="3481953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1ABBB2-097F-423A-922E-8BE7FE433BEA}" type="slidenum">
              <a:rPr lang="en-US" smtClean="0"/>
              <a:t>1</a:t>
            </a:fld>
            <a:endParaRPr lang="en-US"/>
          </a:p>
        </p:txBody>
      </p:sp>
    </p:spTree>
    <p:extLst>
      <p:ext uri="{BB962C8B-B14F-4D97-AF65-F5344CB8AC3E}">
        <p14:creationId xmlns:p14="http://schemas.microsoft.com/office/powerpoint/2010/main" val="343253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34" charset="0"/>
              </a:rPr>
              <a:t>Presentation #73</a:t>
            </a:r>
          </a:p>
        </p:txBody>
      </p:sp>
      <p:sp>
        <p:nvSpPr>
          <p:cNvPr id="3379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CEFE45-F3D0-4FC6-BAEF-EDBC269FA0A7}" type="slidenum">
              <a:rPr lang="en-US" smtClean="0">
                <a:latin typeface="Arial" pitchFamily="34" charset="0"/>
              </a:rPr>
              <a:pPr/>
              <a:t>14</a:t>
            </a:fld>
            <a:endParaRPr lang="en-US">
              <a:latin typeface="Arial" pitchFamily="34" charset="0"/>
            </a:endParaRPr>
          </a:p>
        </p:txBody>
      </p:sp>
      <p:sp>
        <p:nvSpPr>
          <p:cNvPr id="33796" name="Rectangle 2"/>
          <p:cNvSpPr>
            <a:spLocks noGrp="1" noRot="1" noChangeAspect="1" noChangeArrowheads="1" noTextEdit="1"/>
          </p:cNvSpPr>
          <p:nvPr>
            <p:ph type="sldImg"/>
          </p:nvPr>
        </p:nvSpPr>
        <p:spPr bwMode="auto">
          <a:xfrm>
            <a:off x="104775" y="758825"/>
            <a:ext cx="6743700" cy="3794125"/>
          </a:xfrm>
          <a:noFill/>
          <a:ln>
            <a:solidFill>
              <a:srgbClr val="000000"/>
            </a:solidFill>
            <a:miter lim="800000"/>
            <a:headEnd/>
            <a:tailEnd/>
          </a:ln>
        </p:spPr>
      </p:sp>
      <p:sp>
        <p:nvSpPr>
          <p:cNvPr id="337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74507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08025"/>
            <a:ext cx="6310312" cy="35496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FBE05C-9412-4CF2-A845-101A08E418BD}" type="slidenum">
              <a:rPr lang="en-GB" smtClean="0"/>
              <a:pPr/>
              <a:t>21</a:t>
            </a:fld>
            <a:endParaRPr lang="en-GB"/>
          </a:p>
        </p:txBody>
      </p:sp>
    </p:spTree>
    <p:extLst>
      <p:ext uri="{BB962C8B-B14F-4D97-AF65-F5344CB8AC3E}">
        <p14:creationId xmlns:p14="http://schemas.microsoft.com/office/powerpoint/2010/main" val="293982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B01E9-9339-4FF5-9056-BD609191AF53}" type="slidenum">
              <a:rPr lang="en-US" smtClean="0"/>
              <a:t>24</a:t>
            </a:fld>
            <a:endParaRPr lang="en-US"/>
          </a:p>
        </p:txBody>
      </p:sp>
    </p:spTree>
    <p:extLst>
      <p:ext uri="{BB962C8B-B14F-4D97-AF65-F5344CB8AC3E}">
        <p14:creationId xmlns:p14="http://schemas.microsoft.com/office/powerpoint/2010/main" val="252008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3E03DC-B1D4-4282-9A61-BE314952BE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3907317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E03DC-B1D4-4282-9A61-BE314952BE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234733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E03DC-B1D4-4282-9A61-BE314952BE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481556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3"/>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9853507"/>
      </p:ext>
    </p:extLst>
  </p:cSld>
  <p:clrMapOvr>
    <a:masterClrMapping/>
  </p:clrMapOvr>
  <p:transition spd="slow">
    <p:whee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E03DC-B1D4-4282-9A61-BE314952BE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86527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3E03DC-B1D4-4282-9A61-BE314952BE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249833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3E03DC-B1D4-4282-9A61-BE314952BED4}"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436171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3E03DC-B1D4-4282-9A61-BE314952BED4}"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247260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3E03DC-B1D4-4282-9A61-BE314952BED4}"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262941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E03DC-B1D4-4282-9A61-BE314952BED4}"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2600426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E03DC-B1D4-4282-9A61-BE314952BED4}"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191938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E03DC-B1D4-4282-9A61-BE314952BED4}"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54DAA-ED58-4B2A-BBCE-9755577D71D1}" type="slidenum">
              <a:rPr lang="en-US" smtClean="0"/>
              <a:t>‹#›</a:t>
            </a:fld>
            <a:endParaRPr lang="en-US"/>
          </a:p>
        </p:txBody>
      </p:sp>
    </p:spTree>
    <p:extLst>
      <p:ext uri="{BB962C8B-B14F-4D97-AF65-F5344CB8AC3E}">
        <p14:creationId xmlns:p14="http://schemas.microsoft.com/office/powerpoint/2010/main" val="154262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E03DC-B1D4-4282-9A61-BE314952BED4}" type="datetimeFigureOut">
              <a:rPr lang="en-US" smtClean="0"/>
              <a:t>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54DAA-ED58-4B2A-BBCE-9755577D71D1}" type="slidenum">
              <a:rPr lang="en-US" smtClean="0"/>
              <a:t>‹#›</a:t>
            </a:fld>
            <a:endParaRPr lang="en-US"/>
          </a:p>
        </p:txBody>
      </p:sp>
    </p:spTree>
    <p:extLst>
      <p:ext uri="{BB962C8B-B14F-4D97-AF65-F5344CB8AC3E}">
        <p14:creationId xmlns:p14="http://schemas.microsoft.com/office/powerpoint/2010/main" val="725743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inyang26@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h.inyang26@gmail.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18149"/>
            <a:ext cx="12192000" cy="1510402"/>
          </a:xfrm>
          <a:prstGeom prst="rect">
            <a:avLst/>
          </a:prstGeom>
          <a:solidFill>
            <a:schemeClr val="accent6">
              <a:lumMod val="60000"/>
              <a:lumOff val="40000"/>
            </a:schemeClr>
          </a:solidFill>
          <a:ln w="38100" cmpd="sng">
            <a:solidFill>
              <a:srgbClr val="C00000"/>
            </a:solidFill>
          </a:ln>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200" b="1" dirty="0">
                <a:ln w="12700" cap="flat" cmpd="sng" algn="ctr">
                  <a:solidFill>
                    <a:srgbClr val="000000"/>
                  </a:solidFill>
                  <a:prstDash val="solid"/>
                  <a:round/>
                </a:ln>
                <a:solidFill>
                  <a:schemeClr val="tx1"/>
                </a:solidFill>
                <a:effectLst/>
                <a:latin typeface="Georgia" panose="02040502050405020303" pitchFamily="18" charset="0"/>
                <a:ea typeface="Tahoma" panose="020B0604030504040204" pitchFamily="34" charset="0"/>
                <a:cs typeface="Tahoma" panose="020B0604030504040204" pitchFamily="34" charset="0"/>
              </a:rPr>
              <a:t>RESPONSE TO THE </a:t>
            </a:r>
            <a:r>
              <a:rPr lang="en-US" sz="3200" b="1" dirty="0" smtClean="0">
                <a:ln w="12700" cap="flat" cmpd="sng" algn="ctr">
                  <a:solidFill>
                    <a:srgbClr val="000000"/>
                  </a:solidFill>
                  <a:prstDash val="solid"/>
                  <a:round/>
                </a:ln>
                <a:solidFill>
                  <a:schemeClr val="tx1"/>
                </a:solidFill>
                <a:effectLst/>
                <a:latin typeface="Georgia" panose="02040502050405020303" pitchFamily="18" charset="0"/>
                <a:ea typeface="Tahoma" panose="020B0604030504040204" pitchFamily="34" charset="0"/>
                <a:cs typeface="Tahoma" panose="020B0604030504040204" pitchFamily="34" charset="0"/>
              </a:rPr>
              <a:t>GREEN ECONOMY IMPERATIVE FOR AFRICA IN THE 21</a:t>
            </a:r>
            <a:r>
              <a:rPr lang="en-US" sz="3200" b="1" baseline="30000" dirty="0" smtClean="0">
                <a:ln w="12700" cap="flat" cmpd="sng" algn="ctr">
                  <a:solidFill>
                    <a:srgbClr val="000000"/>
                  </a:solidFill>
                  <a:prstDash val="solid"/>
                  <a:round/>
                </a:ln>
                <a:solidFill>
                  <a:schemeClr val="tx1"/>
                </a:solidFill>
                <a:effectLst/>
                <a:latin typeface="Georgia" panose="02040502050405020303" pitchFamily="18" charset="0"/>
                <a:ea typeface="Tahoma" panose="020B0604030504040204" pitchFamily="34" charset="0"/>
                <a:cs typeface="Tahoma" panose="020B0604030504040204" pitchFamily="34" charset="0"/>
              </a:rPr>
              <a:t>ST</a:t>
            </a:r>
            <a:r>
              <a:rPr lang="en-US" sz="3200" b="1" dirty="0" smtClean="0">
                <a:ln w="12700" cap="flat" cmpd="sng" algn="ctr">
                  <a:solidFill>
                    <a:srgbClr val="000000"/>
                  </a:solidFill>
                  <a:prstDash val="solid"/>
                  <a:round/>
                </a:ln>
                <a:solidFill>
                  <a:schemeClr val="tx1"/>
                </a:solidFill>
                <a:effectLst/>
                <a:latin typeface="Georgia" panose="02040502050405020303" pitchFamily="18" charset="0"/>
                <a:ea typeface="Tahoma" panose="020B0604030504040204" pitchFamily="34" charset="0"/>
                <a:cs typeface="Tahoma" panose="020B0604030504040204" pitchFamily="34" charset="0"/>
              </a:rPr>
              <a:t> CENTURY</a:t>
            </a:r>
            <a:endParaRPr lang="en-US" sz="2400" b="1" i="1" dirty="0">
              <a:solidFill>
                <a:schemeClr val="tx1"/>
              </a:solidFill>
              <a:effectLst/>
              <a:latin typeface="Georgia" panose="02040502050405020303" pitchFamily="18" charset="0"/>
              <a:ea typeface="Tahoma" panose="020B0604030504040204" pitchFamily="34" charset="0"/>
              <a:cs typeface="Tahoma" panose="020B0604030504040204" pitchFamily="34" charset="0"/>
            </a:endParaRPr>
          </a:p>
        </p:txBody>
      </p:sp>
      <p:sp>
        <p:nvSpPr>
          <p:cNvPr id="5" name="TextBox 4"/>
          <p:cNvSpPr txBox="1"/>
          <p:nvPr/>
        </p:nvSpPr>
        <p:spPr>
          <a:xfrm>
            <a:off x="1" y="1528551"/>
            <a:ext cx="12192000" cy="5066002"/>
          </a:xfrm>
          <a:prstGeom prst="rect">
            <a:avLst/>
          </a:prstGeom>
          <a:noFill/>
          <a:ln w="38100" cmpd="sng">
            <a:solidFill>
              <a:srgbClr val="C00000"/>
            </a:solidFill>
          </a:ln>
        </p:spPr>
        <p:txBody>
          <a:bodyPr wrap="square" rtlCol="0">
            <a:spAutoFit/>
          </a:bodyPr>
          <a:lstStyle/>
          <a:p>
            <a:pPr marL="148590" marR="46355" indent="0" algn="ctr">
              <a:lnSpc>
                <a:spcPct val="107000"/>
              </a:lnSpc>
              <a:spcBef>
                <a:spcPts val="0"/>
              </a:spcBef>
              <a:spcAft>
                <a:spcPts val="0"/>
              </a:spcAft>
            </a:pPr>
            <a:r>
              <a:rPr lang="en-US" dirty="0" smtClean="0">
                <a:ln w="12700" cap="flat" cmpd="sng" algn="ctr">
                  <a:solidFill>
                    <a:srgbClr val="000000"/>
                  </a:solidFill>
                  <a:prstDash val="solid"/>
                  <a:round/>
                </a:ln>
                <a:solidFill>
                  <a:srgbClr val="00B050"/>
                </a:solidFill>
                <a:latin typeface="Arial Black" panose="020B0A04020102020204" pitchFamily="34" charset="0"/>
                <a:ea typeface="Algerian" panose="04020705040A02060702" pitchFamily="82" charset="0"/>
                <a:cs typeface="Tahoma" panose="020B0604030504040204" pitchFamily="34" charset="0"/>
              </a:rPr>
              <a:t>A PLENARY SESSION</a:t>
            </a:r>
            <a:endParaRPr lang="en-US" sz="1400" b="1" i="1" dirty="0" smtClean="0">
              <a:latin typeface="Arial Black" panose="020B0A04020102020204" pitchFamily="34" charset="0"/>
              <a:ea typeface="Tahoma" panose="020B0604030504040204" pitchFamily="34" charset="0"/>
              <a:cs typeface="Tahoma" panose="020B0604030504040204" pitchFamily="34" charset="0"/>
            </a:endParaRPr>
          </a:p>
          <a:p>
            <a:pPr algn="ctr"/>
            <a:r>
              <a:rPr lang="en-US" sz="1400" b="1" i="1" dirty="0" smtClean="0">
                <a:latin typeface="Tahoma" panose="020B0604030504040204" pitchFamily="34" charset="0"/>
                <a:ea typeface="Tahoma" panose="020B0604030504040204" pitchFamily="34" charset="0"/>
                <a:cs typeface="Tahoma" panose="020B0604030504040204" pitchFamily="34" charset="0"/>
              </a:rPr>
              <a:t>by</a:t>
            </a:r>
            <a:endParaRPr lang="en-US" sz="700" b="1" dirty="0" smtClean="0">
              <a:solidFill>
                <a:srgbClr val="00B050"/>
              </a:solidFill>
            </a:endParaRPr>
          </a:p>
          <a:p>
            <a:pPr marL="6350" marR="3175" indent="-6350" algn="ctr">
              <a:lnSpc>
                <a:spcPct val="112000"/>
              </a:lnSpc>
              <a:spcBef>
                <a:spcPts val="0"/>
              </a:spcBef>
              <a:spcAft>
                <a:spcPts val="5"/>
              </a:spcAft>
            </a:pPr>
            <a:r>
              <a:rPr lang="en-US" sz="2800" b="1" i="0" dirty="0" smtClean="0">
                <a:solidFill>
                  <a:srgbClr val="000000"/>
                </a:solidFill>
                <a:effectLst/>
                <a:latin typeface="Tahoma" panose="020B0604030504040204" pitchFamily="34" charset="0"/>
                <a:ea typeface="Calibri" panose="020F0502020204030204" pitchFamily="34" charset="0"/>
              </a:rPr>
              <a:t>Prof. Hilary I. Inyang</a:t>
            </a:r>
            <a:r>
              <a:rPr lang="en-US" sz="2000" b="1" i="0" dirty="0" smtClean="0">
                <a:solidFill>
                  <a:srgbClr val="000000"/>
                </a:solidFill>
                <a:effectLst/>
                <a:latin typeface="Tahoma" panose="020B0604030504040204" pitchFamily="34" charset="0"/>
                <a:ea typeface="Calibri" panose="020F0502020204030204" pitchFamily="34" charset="0"/>
              </a:rPr>
              <a:t>, </a:t>
            </a:r>
            <a:r>
              <a:rPr lang="en-US" sz="1400" b="1" i="1" dirty="0" smtClean="0">
                <a:solidFill>
                  <a:srgbClr val="000000"/>
                </a:solidFill>
                <a:effectLst/>
                <a:latin typeface="Tahoma" panose="020B0604030504040204" pitchFamily="34" charset="0"/>
                <a:ea typeface="Calibri" panose="020F0502020204030204" pitchFamily="34" charset="0"/>
              </a:rPr>
              <a:t>NNOM</a:t>
            </a:r>
            <a:endParaRPr lang="en-US" sz="1600" i="1" dirty="0" smtClean="0">
              <a:solidFill>
                <a:srgbClr val="000000"/>
              </a:solidFill>
              <a:effectLst/>
              <a:latin typeface="Calibri" panose="020F0502020204030204" pitchFamily="34" charset="0"/>
              <a:ea typeface="Calibri" panose="020F0502020204030204" pitchFamily="34" charset="0"/>
            </a:endParaRPr>
          </a:p>
          <a:p>
            <a:pPr marL="8890" marR="0" indent="-8890" algn="ctr">
              <a:lnSpc>
                <a:spcPts val="1500"/>
              </a:lnSpc>
              <a:spcBef>
                <a:spcPts val="0"/>
              </a:spcBef>
              <a:spcAft>
                <a:spcPts val="5"/>
              </a:spcAft>
            </a:pPr>
            <a:r>
              <a:rPr lang="en-US" i="1" dirty="0" smtClean="0">
                <a:solidFill>
                  <a:srgbClr val="000000"/>
                </a:solidFill>
                <a:effectLst/>
                <a:latin typeface="Georgia" panose="02040502050405020303" pitchFamily="18" charset="0"/>
                <a:ea typeface="Calibri" panose="020F0502020204030204" pitchFamily="34" charset="0"/>
              </a:rPr>
              <a:t>US Ambassador’s Distinguished Scholar to Ethiopia with a base at Bahir Dar University, Bahir Dar, Ethiopia</a:t>
            </a:r>
            <a:r>
              <a:rPr lang="en-US" sz="1400" i="1" dirty="0" smtClean="0">
                <a:solidFill>
                  <a:srgbClr val="000000"/>
                </a:solidFill>
                <a:effectLst/>
                <a:latin typeface="Georgia" panose="02040502050405020303" pitchFamily="18" charset="0"/>
                <a:ea typeface="Calibri" panose="020F0502020204030204" pitchFamily="34" charset="0"/>
              </a:rPr>
              <a:t>.</a:t>
            </a:r>
            <a:endParaRPr lang="en-US" sz="1400" i="1" dirty="0" smtClean="0">
              <a:solidFill>
                <a:srgbClr val="000000"/>
              </a:solidFill>
              <a:effectLst/>
              <a:latin typeface="Calibri" panose="020F0502020204030204" pitchFamily="34" charset="0"/>
              <a:ea typeface="Calibri" panose="020F0502020204030204" pitchFamily="34" charset="0"/>
            </a:endParaRPr>
          </a:p>
          <a:p>
            <a:pPr marL="114300" marR="0" indent="-6350" algn="ctr">
              <a:lnSpc>
                <a:spcPct val="107000"/>
              </a:lnSpc>
              <a:spcBef>
                <a:spcPts val="0"/>
              </a:spcBef>
              <a:spcAft>
                <a:spcPts val="0"/>
              </a:spcAft>
            </a:pPr>
            <a:r>
              <a:rPr lang="en-US" sz="1200" b="0" u="sng" kern="0" dirty="0" smtClean="0">
                <a:solidFill>
                  <a:srgbClr val="000000"/>
                </a:solidFill>
                <a:effectLst/>
                <a:latin typeface="Tahoma" panose="020B0604030504040204" pitchFamily="34" charset="0"/>
                <a:ea typeface="Algerian" panose="04020705040A02060702" pitchFamily="82" charset="0"/>
                <a:hlinkClick r:id="rId3"/>
              </a:rPr>
              <a:t>h.inyang26@gmail.com</a:t>
            </a:r>
            <a:endParaRPr lang="en-US" sz="2400" b="1" kern="0" dirty="0" smtClean="0">
              <a:solidFill>
                <a:srgbClr val="000000"/>
              </a:solidFill>
              <a:effectLst/>
              <a:latin typeface="Calibri" panose="020F0502020204030204" pitchFamily="34" charset="0"/>
              <a:ea typeface="Calibri" panose="020F0502020204030204" pitchFamily="34" charset="0"/>
            </a:endParaRPr>
          </a:p>
          <a:p>
            <a:pPr marL="6350" marR="3175" indent="-6350" algn="just">
              <a:lnSpc>
                <a:spcPct val="112000"/>
              </a:lnSpc>
              <a:spcBef>
                <a:spcPts val="0"/>
              </a:spcBef>
              <a:spcAft>
                <a:spcPts val="5"/>
              </a:spcAft>
            </a:pPr>
            <a:r>
              <a:rPr lang="en-US" sz="200" i="1" dirty="0" smtClean="0">
                <a:solidFill>
                  <a:srgbClr val="000000"/>
                </a:solidFill>
                <a:effectLst/>
                <a:latin typeface="Calibri" panose="020F0502020204030204" pitchFamily="34" charset="0"/>
                <a:ea typeface="Calibri" panose="020F0502020204030204" pitchFamily="34" charset="0"/>
              </a:rPr>
              <a:t> </a:t>
            </a:r>
            <a:endParaRPr lang="en-US" sz="1000" i="1" dirty="0" smtClean="0">
              <a:solidFill>
                <a:srgbClr val="000000"/>
              </a:solidFill>
              <a:effectLst/>
              <a:latin typeface="Calibri" panose="020F0502020204030204" pitchFamily="34" charset="0"/>
              <a:ea typeface="Calibri" panose="020F0502020204030204" pitchFamily="34" charset="0"/>
            </a:endParaRPr>
          </a:p>
          <a:p>
            <a:pPr algn="ctr"/>
            <a:endParaRPr lang="en-US" sz="700" b="1" dirty="0" smtClean="0">
              <a:solidFill>
                <a:srgbClr val="00B050"/>
              </a:solidFill>
            </a:endParaRPr>
          </a:p>
          <a:p>
            <a:pPr algn="ctr"/>
            <a:r>
              <a:rPr lang="en-US" sz="1400" b="1" i="1" dirty="0">
                <a:latin typeface="Tahoma" panose="020B0604030504040204" pitchFamily="34" charset="0"/>
                <a:ea typeface="Tahoma" panose="020B0604030504040204" pitchFamily="34" charset="0"/>
                <a:cs typeface="Tahoma" panose="020B0604030504040204" pitchFamily="34" charset="0"/>
              </a:rPr>
              <a:t>a</a:t>
            </a:r>
            <a:r>
              <a:rPr lang="en-US" sz="1400" b="1" i="1" dirty="0" smtClean="0">
                <a:latin typeface="Tahoma" panose="020B0604030504040204" pitchFamily="34" charset="0"/>
                <a:ea typeface="Tahoma" panose="020B0604030504040204" pitchFamily="34" charset="0"/>
                <a:cs typeface="Tahoma" panose="020B0604030504040204" pitchFamily="34" charset="0"/>
              </a:rPr>
              <a:t>t </a:t>
            </a:r>
          </a:p>
          <a:p>
            <a:pPr algn="ctr"/>
            <a:endParaRPr lang="en-US" sz="1400" b="1" i="1" dirty="0">
              <a:latin typeface="Tahoma" panose="020B0604030504040204" pitchFamily="34" charset="0"/>
              <a:ea typeface="Tahoma" panose="020B0604030504040204" pitchFamily="34" charset="0"/>
              <a:cs typeface="Tahoma" panose="020B0604030504040204" pitchFamily="34" charset="0"/>
            </a:endParaRPr>
          </a:p>
          <a:p>
            <a:pPr algn="ctr"/>
            <a:r>
              <a:rPr lang="en-US" sz="1400" b="1" i="1" dirty="0" smtClean="0">
                <a:latin typeface="Tahoma" panose="020B0604030504040204" pitchFamily="34" charset="0"/>
                <a:ea typeface="Tahoma" panose="020B0604030504040204" pitchFamily="34" charset="0"/>
                <a:cs typeface="Tahoma" panose="020B0604030504040204" pitchFamily="34" charset="0"/>
              </a:rPr>
              <a:t>the</a:t>
            </a:r>
          </a:p>
          <a:p>
            <a:pPr algn="ctr"/>
            <a:endParaRPr lang="en-US" sz="700" i="1" dirty="0">
              <a:latin typeface="Tahoma" panose="020B0604030504040204" pitchFamily="34" charset="0"/>
              <a:ea typeface="Tahoma" panose="020B0604030504040204" pitchFamily="34" charset="0"/>
              <a:cs typeface="Tahoma" panose="020B0604030504040204" pitchFamily="34" charset="0"/>
            </a:endParaRPr>
          </a:p>
          <a:p>
            <a:pPr algn="ctr"/>
            <a:r>
              <a:rPr lang="en-US"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GLOBAL AFRICA DIASPORA SYMPOSIUM (GADS)</a:t>
            </a:r>
          </a:p>
          <a:p>
            <a:pPr algn="ctr"/>
            <a:endParaRPr lang="en-US" b="1" i="1" dirty="0" smtClean="0"/>
          </a:p>
          <a:p>
            <a:pPr algn="ctr"/>
            <a:r>
              <a:rPr lang="en-US" sz="1400" b="1" i="1" dirty="0">
                <a:latin typeface="Tahoma" panose="020B0604030504040204" pitchFamily="34" charset="0"/>
                <a:ea typeface="Tahoma" panose="020B0604030504040204" pitchFamily="34" charset="0"/>
                <a:cs typeface="Tahoma" panose="020B0604030504040204" pitchFamily="34" charset="0"/>
              </a:rPr>
              <a:t>h</a:t>
            </a:r>
            <a:r>
              <a:rPr lang="en-US" sz="1400" b="1" i="1" dirty="0" smtClean="0">
                <a:latin typeface="Tahoma" panose="020B0604030504040204" pitchFamily="34" charset="0"/>
                <a:ea typeface="Tahoma" panose="020B0604030504040204" pitchFamily="34" charset="0"/>
                <a:cs typeface="Tahoma" panose="020B0604030504040204" pitchFamily="34" charset="0"/>
              </a:rPr>
              <a:t>osted </a:t>
            </a:r>
          </a:p>
          <a:p>
            <a:pPr algn="ctr"/>
            <a:endParaRPr lang="en-US" sz="1400" b="1" i="1" dirty="0">
              <a:latin typeface="Tahoma" panose="020B0604030504040204" pitchFamily="34" charset="0"/>
              <a:ea typeface="Tahoma" panose="020B0604030504040204" pitchFamily="34" charset="0"/>
              <a:cs typeface="Tahoma" panose="020B0604030504040204" pitchFamily="34" charset="0"/>
            </a:endParaRPr>
          </a:p>
          <a:p>
            <a:pPr algn="ctr"/>
            <a:r>
              <a:rPr lang="en-US" sz="1400" b="1" i="1" dirty="0">
                <a:latin typeface="Tahoma" panose="020B0604030504040204" pitchFamily="34" charset="0"/>
                <a:ea typeface="Tahoma" panose="020B0604030504040204" pitchFamily="34" charset="0"/>
                <a:cs typeface="Tahoma" panose="020B0604030504040204" pitchFamily="34" charset="0"/>
              </a:rPr>
              <a:t>b</a:t>
            </a:r>
            <a:r>
              <a:rPr lang="en-US" sz="1400" b="1" i="1" dirty="0" smtClean="0">
                <a:latin typeface="Tahoma" panose="020B0604030504040204" pitchFamily="34" charset="0"/>
                <a:ea typeface="Tahoma" panose="020B0604030504040204" pitchFamily="34" charset="0"/>
                <a:cs typeface="Tahoma" panose="020B0604030504040204" pitchFamily="34" charset="0"/>
              </a:rPr>
              <a:t>y </a:t>
            </a:r>
          </a:p>
          <a:p>
            <a:pPr algn="ctr"/>
            <a:endParaRPr lang="en-US" sz="700"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The Nigerians in Diaspora Commission (NiDCOM)</a:t>
            </a:r>
          </a:p>
          <a:p>
            <a:pPr algn="ctr"/>
            <a:r>
              <a:rPr lang="en-US" sz="1400" b="1" dirty="0" smtClean="0">
                <a:latin typeface="Tahoma" panose="020B0604030504040204" pitchFamily="34" charset="0"/>
                <a:ea typeface="Tahoma" panose="020B0604030504040204" pitchFamily="34" charset="0"/>
                <a:cs typeface="Tahoma" panose="020B0604030504040204" pitchFamily="34" charset="0"/>
              </a:rPr>
              <a:t>The Federal Republic of Nigeria,</a:t>
            </a:r>
          </a:p>
          <a:p>
            <a:pPr algn="ctr"/>
            <a:r>
              <a:rPr lang="en-US" sz="1400" b="1" dirty="0" smtClean="0">
                <a:latin typeface="Tahoma" panose="020B0604030504040204" pitchFamily="34" charset="0"/>
                <a:ea typeface="Tahoma" panose="020B0604030504040204" pitchFamily="34" charset="0"/>
                <a:cs typeface="Tahoma" panose="020B0604030504040204" pitchFamily="34" charset="0"/>
              </a:rPr>
              <a:t>Abuja, Nigeria.</a:t>
            </a:r>
          </a:p>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p>
            <a:pPr algn="ctr"/>
            <a:endParaRPr lang="en-US" sz="1400" b="1" dirty="0" smtClean="0">
              <a:latin typeface="Tahoma" panose="020B0604030504040204" pitchFamily="34" charset="0"/>
              <a:ea typeface="Tahoma" panose="020B0604030504040204" pitchFamily="34" charset="0"/>
              <a:cs typeface="Tahoma" panose="020B0604030504040204" pitchFamily="34" charset="0"/>
            </a:endParaRPr>
          </a:p>
        </p:txBody>
      </p:sp>
      <p:sp>
        <p:nvSpPr>
          <p:cNvPr id="7" name="Title 1"/>
          <p:cNvSpPr txBox="1">
            <a:spLocks/>
          </p:cNvSpPr>
          <p:nvPr/>
        </p:nvSpPr>
        <p:spPr>
          <a:xfrm>
            <a:off x="1" y="6267857"/>
            <a:ext cx="12192000" cy="590143"/>
          </a:xfrm>
          <a:prstGeom prst="rect">
            <a:avLst/>
          </a:prstGeom>
          <a:solidFill>
            <a:schemeClr val="accent6">
              <a:lumMod val="60000"/>
              <a:lumOff val="40000"/>
            </a:schemeClr>
          </a:solidFill>
          <a:ln w="38100" cmpd="sng">
            <a:solidFill>
              <a:srgbClr val="C00000"/>
            </a:solidFill>
          </a:ln>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24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DATE:</a:t>
            </a:r>
            <a:r>
              <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APRIL 27-28</a:t>
            </a:r>
            <a:r>
              <a:rPr lang="en-US" sz="2400" b="1" smtClean="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2023</a:t>
            </a:r>
            <a:endParaRPr lang="en-US" sz="105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992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12192000" cy="1200329"/>
          </a:xfrm>
          <a:prstGeom prst="rect">
            <a:avLst/>
          </a:prstGeom>
          <a:solidFill>
            <a:schemeClr val="accent6">
              <a:lumMod val="60000"/>
              <a:lumOff val="40000"/>
            </a:schemeClr>
          </a:solidFill>
          <a:ln w="38100">
            <a:solidFill>
              <a:srgbClr val="C00000"/>
            </a:solidFill>
          </a:ln>
        </p:spPr>
        <p:txBody>
          <a:bodyPr wrap="square" rtlCol="0">
            <a:spAutoFit/>
          </a:bodyPr>
          <a:lstStyle/>
          <a:p>
            <a:pPr algn="ctr"/>
            <a:r>
              <a:rPr lang="en-GB" sz="2600" b="1" dirty="0" smtClean="0">
                <a:latin typeface="Tahoma" panose="020B0604030504040204" pitchFamily="34" charset="0"/>
                <a:ea typeface="Tahoma" panose="020B0604030504040204" pitchFamily="34" charset="0"/>
                <a:cs typeface="Tahoma" panose="020B0604030504040204" pitchFamily="34" charset="0"/>
              </a:rPr>
              <a:t>GREEN ECONOMY AND SUSTAINABLE DEVELOPMENT NEED TO PERCOLATE THROUGH ALL SOCIOECONOMIC SECTORS</a:t>
            </a:r>
          </a:p>
          <a:p>
            <a:pPr algn="ctr"/>
            <a:r>
              <a:rPr lang="en-US" sz="2000" b="1" dirty="0" smtClean="0">
                <a:latin typeface="Tahoma" panose="020B0604030504040204" pitchFamily="34" charset="0"/>
                <a:ea typeface="Tahoma" panose="020B0604030504040204" pitchFamily="34" charset="0"/>
                <a:cs typeface="Tahoma" panose="020B0604030504040204" pitchFamily="34" charset="0"/>
              </a:rPr>
              <a:t>(Inyang, 2016)</a:t>
            </a: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4" name="Picture 3"/>
          <p:cNvPicPr/>
          <p:nvPr/>
        </p:nvPicPr>
        <p:blipFill>
          <a:blip r:embed="rId2" cstate="print"/>
          <a:srcRect/>
          <a:stretch>
            <a:fillRect/>
          </a:stretch>
        </p:blipFill>
        <p:spPr bwMode="auto">
          <a:xfrm>
            <a:off x="915495" y="1241207"/>
            <a:ext cx="10548624" cy="5548530"/>
          </a:xfrm>
          <a:prstGeom prst="rect">
            <a:avLst/>
          </a:prstGeom>
          <a:noFill/>
          <a:ln w="28575">
            <a:solidFill>
              <a:srgbClr val="C00000"/>
            </a:solidFill>
          </a:ln>
        </p:spPr>
      </p:pic>
      <p:sp>
        <p:nvSpPr>
          <p:cNvPr id="2" name="Slide Number Placeholder 1"/>
          <p:cNvSpPr>
            <a:spLocks noGrp="1"/>
          </p:cNvSpPr>
          <p:nvPr>
            <p:ph type="sldNum" sz="quarter" idx="12"/>
          </p:nvPr>
        </p:nvSpPr>
        <p:spPr>
          <a:xfrm>
            <a:off x="9448800" y="6492874"/>
            <a:ext cx="2743200" cy="365125"/>
          </a:xfrm>
        </p:spPr>
        <p:txBody>
          <a:bodyPr/>
          <a:lstStyle/>
          <a:p>
            <a:fld id="{44B49888-45F7-45CE-BD68-FFD6770B3254}" type="slidenum">
              <a:rPr lang="en-US" smtClean="0"/>
              <a:t>10</a:t>
            </a:fld>
            <a:endParaRPr lang="en-US" dirty="0"/>
          </a:p>
        </p:txBody>
      </p:sp>
    </p:spTree>
    <p:extLst>
      <p:ext uri="{BB962C8B-B14F-4D97-AF65-F5344CB8AC3E}">
        <p14:creationId xmlns:p14="http://schemas.microsoft.com/office/powerpoint/2010/main" val="93894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595952" y="1566080"/>
            <a:ext cx="11000095" cy="5063320"/>
          </a:xfrm>
          <a:prstGeom prst="rect">
            <a:avLst/>
          </a:prstGeom>
          <a:noFill/>
        </p:spPr>
      </p:pic>
      <p:sp>
        <p:nvSpPr>
          <p:cNvPr id="91138" name="Text Box 2"/>
          <p:cNvSpPr txBox="1">
            <a:spLocks noChangeArrowheads="1"/>
          </p:cNvSpPr>
          <p:nvPr/>
        </p:nvSpPr>
        <p:spPr bwMode="auto">
          <a:xfrm>
            <a:off x="0" y="0"/>
            <a:ext cx="12192000" cy="1337481"/>
          </a:xfrm>
          <a:prstGeom prst="rect">
            <a:avLst/>
          </a:prstGeom>
          <a:solidFill>
            <a:schemeClr val="accent6">
              <a:lumMod val="60000"/>
              <a:lumOff val="40000"/>
            </a:schemeClr>
          </a:solidFill>
          <a:ln w="57150">
            <a:solidFill>
              <a:srgbClr val="C00000"/>
            </a:solid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ts val="1000"/>
              </a:spcAft>
            </a:pPr>
            <a:r>
              <a:rPr lang="en-US" sz="2000" b="1" dirty="0">
                <a:latin typeface="Tahoma" panose="020B0604030504040204" pitchFamily="34" charset="0"/>
                <a:ea typeface="Tahoma" panose="020B0604030504040204" pitchFamily="34" charset="0"/>
                <a:cs typeface="Tahoma" panose="020B0604030504040204" pitchFamily="34" charset="0"/>
              </a:rPr>
              <a:t>NATURAL RESOURCE EXTRACTION, PROCESSING AND MANUFACTURING </a:t>
            </a:r>
            <a:r>
              <a:rPr lang="en-US" sz="2000" b="1" dirty="0" smtClean="0">
                <a:latin typeface="Tahoma" panose="020B0604030504040204" pitchFamily="34" charset="0"/>
                <a:ea typeface="Tahoma" panose="020B0604030504040204" pitchFamily="34" charset="0"/>
                <a:cs typeface="Tahoma" panose="020B0604030504040204" pitchFamily="34" charset="0"/>
              </a:rPr>
              <a:t>PROCESSES HAS SUPPORTED ECONOMIC DEVELOPMENT BUT HAS GENERATED WASTES AND ECOLOGICAL CHALLENGES AT VARIOUS STAGES: GREEN ECONOMY SHOULD PROMOTE RECYCLING, REMANUFACTURING AND REUSE (RRR) AND WASTE MANAGEMENT LOOPS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Slide Number Placeholder 1"/>
          <p:cNvSpPr>
            <a:spLocks noGrp="1"/>
          </p:cNvSpPr>
          <p:nvPr>
            <p:ph type="sldNum" sz="quarter" idx="12"/>
          </p:nvPr>
        </p:nvSpPr>
        <p:spPr>
          <a:xfrm>
            <a:off x="9245600" y="6414685"/>
            <a:ext cx="2743200" cy="365125"/>
          </a:xfrm>
        </p:spPr>
        <p:txBody>
          <a:bodyPr/>
          <a:lstStyle/>
          <a:p>
            <a:fld id="{44B49888-45F7-45CE-BD68-FFD6770B3254}" type="slidenum">
              <a:rPr lang="en-US" smtClean="0"/>
              <a:t>11</a:t>
            </a:fld>
            <a:endParaRPr lang="en-US" dirty="0"/>
          </a:p>
        </p:txBody>
      </p:sp>
    </p:spTree>
    <p:extLst>
      <p:ext uri="{BB962C8B-B14F-4D97-AF65-F5344CB8AC3E}">
        <p14:creationId xmlns:p14="http://schemas.microsoft.com/office/powerpoint/2010/main" val="3834690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rof\Pictures\2011-05-21 1\1 006.jpg"/>
          <p:cNvPicPr>
            <a:picLocks noChangeAspect="1" noChangeArrowheads="1"/>
          </p:cNvPicPr>
          <p:nvPr/>
        </p:nvPicPr>
        <p:blipFill>
          <a:blip r:embed="rId2" cstate="print"/>
          <a:srcRect l="25380" t="54671" r="36706" b="27948"/>
          <a:stretch>
            <a:fillRect/>
          </a:stretch>
        </p:blipFill>
        <p:spPr bwMode="auto">
          <a:xfrm>
            <a:off x="855259" y="1971162"/>
            <a:ext cx="10481481" cy="4769788"/>
          </a:xfrm>
          <a:prstGeom prst="rect">
            <a:avLst/>
          </a:prstGeom>
          <a:noFill/>
          <a:ln>
            <a:solidFill>
              <a:schemeClr val="tx1"/>
            </a:solidFill>
          </a:ln>
        </p:spPr>
      </p:pic>
      <p:sp>
        <p:nvSpPr>
          <p:cNvPr id="3" name="TextBox 2"/>
          <p:cNvSpPr txBox="1"/>
          <p:nvPr/>
        </p:nvSpPr>
        <p:spPr>
          <a:xfrm>
            <a:off x="4365725" y="6385274"/>
            <a:ext cx="3715306" cy="369324"/>
          </a:xfrm>
          <a:prstGeom prst="rect">
            <a:avLst/>
          </a:prstGeom>
          <a:noFill/>
        </p:spPr>
        <p:txBody>
          <a:bodyPr wrap="square" lIns="91433" tIns="45716" rIns="91433" bIns="45716" rtlCol="0">
            <a:spAutoFit/>
          </a:bodyPr>
          <a:lstStyle/>
          <a:p>
            <a:r>
              <a:rPr lang="en-US" b="1" i="1" dirty="0"/>
              <a:t>Source:  </a:t>
            </a:r>
            <a:r>
              <a:rPr lang="en-US" dirty="0"/>
              <a:t>WWW.WORLDWATCH.ORG</a:t>
            </a:r>
          </a:p>
        </p:txBody>
      </p:sp>
      <p:sp>
        <p:nvSpPr>
          <p:cNvPr id="4" name="Rectangle 2"/>
          <p:cNvSpPr txBox="1">
            <a:spLocks noChangeArrowheads="1"/>
          </p:cNvSpPr>
          <p:nvPr/>
        </p:nvSpPr>
        <p:spPr>
          <a:xfrm>
            <a:off x="0" y="1104"/>
            <a:ext cx="12192000" cy="1718514"/>
          </a:xfrm>
          <a:prstGeom prst="rect">
            <a:avLst/>
          </a:prstGeom>
          <a:solidFill>
            <a:schemeClr val="accent6">
              <a:lumMod val="60000"/>
              <a:lumOff val="40000"/>
            </a:schemeClr>
          </a:solidFill>
          <a:ln w="57150">
            <a:solidFill>
              <a:srgbClr val="C00000"/>
            </a:solidFill>
          </a:ln>
        </p:spPr>
        <p:txBody>
          <a:bodyPr lIns="83295" tIns="41648" rIns="83295" bIns="41648" rtlCol="0" anchor="ctr">
            <a:noAutofit/>
          </a:bodyPr>
          <a:lstStyle/>
          <a:p>
            <a:pPr algn="ctr" defTabSz="955656">
              <a:spcBef>
                <a:spcPct val="0"/>
              </a:spcBef>
              <a:defRPr/>
            </a:pPr>
            <a:r>
              <a:rPr lang="en-US" sz="2800" b="1" dirty="0" smtClean="0">
                <a:latin typeface="Tahoma" panose="020B0604030504040204" pitchFamily="34" charset="0"/>
                <a:ea typeface="Tahoma" panose="020B0604030504040204" pitchFamily="34" charset="0"/>
                <a:cs typeface="Tahoma" panose="020B0604030504040204" pitchFamily="34" charset="0"/>
              </a:rPr>
              <a:t>COAL HAS SERVED FOR CENTURIES, AS THE SOURCE OF ENERGY FOR SOCIETAL DEVELOPMENT BUT THEY HAVE ALSO BEEN INCREASE IN THE USE OF OTHER FORMS OF CARBON-BASED ENERGY SUCH AS OIL AND GAS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Slide Number Placeholder 1"/>
          <p:cNvSpPr>
            <a:spLocks noGrp="1"/>
          </p:cNvSpPr>
          <p:nvPr>
            <p:ph type="sldNum" sz="quarter" idx="12"/>
          </p:nvPr>
        </p:nvSpPr>
        <p:spPr>
          <a:xfrm>
            <a:off x="9245600" y="6414685"/>
            <a:ext cx="2743200" cy="365125"/>
          </a:xfrm>
        </p:spPr>
        <p:txBody>
          <a:bodyPr/>
          <a:lstStyle/>
          <a:p>
            <a:fld id="{44B49888-45F7-45CE-BD68-FFD6770B3254}" type="slidenum">
              <a:rPr lang="en-US" smtClean="0"/>
              <a:t>12</a:t>
            </a:fld>
            <a:endParaRPr lang="en-US" dirty="0"/>
          </a:p>
        </p:txBody>
      </p:sp>
    </p:spTree>
    <p:extLst>
      <p:ext uri="{BB962C8B-B14F-4D97-AF65-F5344CB8AC3E}">
        <p14:creationId xmlns:p14="http://schemas.microsoft.com/office/powerpoint/2010/main" val="135298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86918" y="506160"/>
            <a:ext cx="4042682" cy="1015663"/>
          </a:xfrm>
          <a:prstGeom prst="rect">
            <a:avLst/>
          </a:prstGeom>
          <a:ln w="38100">
            <a:solidFill>
              <a:srgbClr val="C00000"/>
            </a:solidFill>
          </a:ln>
        </p:spPr>
        <p:txBody>
          <a:bodyPr wrap="square">
            <a:spAutoFit/>
          </a:bodyPr>
          <a:lstStyle/>
          <a:p>
            <a:pPr algn="ctr"/>
            <a:r>
              <a:rPr lang="en-GB" sz="6000" dirty="0" smtClean="0">
                <a:latin typeface="Algerian" pitchFamily="82" charset="0"/>
              </a:rPr>
              <a:t>SECTION b</a:t>
            </a:r>
            <a:endParaRPr lang="en-US" sz="6000" dirty="0">
              <a:latin typeface="Algerian" pitchFamily="82" charset="0"/>
            </a:endParaRPr>
          </a:p>
        </p:txBody>
      </p:sp>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459504"/>
            <a:ext cx="12192000" cy="1938992"/>
          </a:xfrm>
          <a:prstGeom prst="rect">
            <a:avLst/>
          </a:prstGeom>
          <a:solidFill>
            <a:schemeClr val="accent6">
              <a:lumMod val="60000"/>
              <a:lumOff val="40000"/>
            </a:schemeClr>
          </a:solidFill>
          <a:ln w="57150">
            <a:solidFill>
              <a:srgbClr val="C00000"/>
            </a:solidFill>
          </a:ln>
        </p:spPr>
        <p:txBody>
          <a:bodyPr wrap="square" rtlCol="0">
            <a:spAutoFit/>
          </a:bodyPr>
          <a:lstStyle/>
          <a:p>
            <a:pPr algn="ctr"/>
            <a:r>
              <a:rPr lang="en-GB" sz="4000" b="1" dirty="0" smtClean="0">
                <a:latin typeface="Tahoma" panose="020B0604030504040204" pitchFamily="34" charset="0"/>
                <a:ea typeface="Tahoma" panose="020B0604030504040204" pitchFamily="34" charset="0"/>
                <a:cs typeface="Tahoma" panose="020B0604030504040204" pitchFamily="34" charset="0"/>
              </a:rPr>
              <a:t>ECONOMIC DEVELOPMENT AS THE GENERATOR OF ENVIRONMENTAL POLLUTION AND ASSOCIATED SOCIAL CONFLICTS</a:t>
            </a:r>
            <a:endParaRPr lang="en-GB" sz="40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806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4144"/>
            <a:ext cx="12192000" cy="1519688"/>
          </a:xfrm>
          <a:solidFill>
            <a:schemeClr val="accent6">
              <a:lumMod val="60000"/>
              <a:lumOff val="40000"/>
            </a:schemeClr>
          </a:solidFill>
          <a:ln w="38100">
            <a:solidFill>
              <a:srgbClr val="C00000"/>
            </a:solidFill>
          </a:ln>
        </p:spPr>
        <p:txBody>
          <a:bodyPr>
            <a:noAutofit/>
          </a:bodyPr>
          <a:lstStyle/>
          <a:p>
            <a:pPr algn="ctr" eaLnBrk="1" hangingPunct="1">
              <a:defRPr/>
            </a:pPr>
            <a:r>
              <a:rPr lang="en-US" sz="2300" b="1" dirty="0">
                <a:latin typeface="Tahoma" panose="020B0604030504040204" pitchFamily="34" charset="0"/>
                <a:ea typeface="Tahoma" panose="020B0604030504040204" pitchFamily="34" charset="0"/>
                <a:cs typeface="Tahoma" panose="020B0604030504040204" pitchFamily="34" charset="0"/>
              </a:rPr>
              <a:t>HOWEVER, ENERGY PRODUCTION AND USE, AND MATERIAL INVESTMENTS IN ECONOMIC DEVELOPMENT HAVE BOTH POSITIVE AND NEGATIVE IMPACTS</a:t>
            </a:r>
            <a:br>
              <a:rPr lang="en-US" sz="2300" b="1" dirty="0">
                <a:latin typeface="Tahoma" panose="020B0604030504040204" pitchFamily="34" charset="0"/>
                <a:ea typeface="Tahoma" panose="020B0604030504040204" pitchFamily="34" charset="0"/>
                <a:cs typeface="Tahoma" panose="020B0604030504040204" pitchFamily="34" charset="0"/>
              </a:rPr>
            </a:br>
            <a:r>
              <a:rPr lang="en-US" sz="2300" b="1" dirty="0">
                <a:latin typeface="Tahoma" panose="020B0604030504040204" pitchFamily="34" charset="0"/>
                <a:ea typeface="Tahoma" panose="020B0604030504040204" pitchFamily="34" charset="0"/>
                <a:cs typeface="Tahoma" panose="020B0604030504040204" pitchFamily="34" charset="0"/>
              </a:rPr>
              <a:t>THE POLLUTION BYPRODUCT OF ENERGY-INTENSIVE DEVELOPMENT OF THE “ASIA TIGER” COUNTRIES (2002)</a:t>
            </a:r>
          </a:p>
        </p:txBody>
      </p:sp>
      <p:pic>
        <p:nvPicPr>
          <p:cNvPr id="14339" name="Picture 3" descr="scan0006"/>
          <p:cNvPicPr>
            <a:picLocks noChangeAspect="1" noChangeArrowheads="1"/>
          </p:cNvPicPr>
          <p:nvPr/>
        </p:nvPicPr>
        <p:blipFill>
          <a:blip r:embed="rId3" cstate="print"/>
          <a:srcRect l="197" r="197"/>
          <a:stretch>
            <a:fillRect/>
          </a:stretch>
        </p:blipFill>
        <p:spPr bwMode="auto">
          <a:xfrm>
            <a:off x="245660" y="1592219"/>
            <a:ext cx="11655188" cy="4889847"/>
          </a:xfrm>
          <a:prstGeom prst="rect">
            <a:avLst/>
          </a:prstGeom>
          <a:noFill/>
          <a:ln w="9525">
            <a:noFill/>
            <a:miter lim="800000"/>
            <a:headEnd/>
            <a:tailEnd/>
          </a:ln>
        </p:spPr>
      </p:pic>
      <p:sp>
        <p:nvSpPr>
          <p:cNvPr id="5" name="Rectangle 4"/>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yo-NG"/>
          </a:p>
        </p:txBody>
      </p:sp>
      <p:sp>
        <p:nvSpPr>
          <p:cNvPr id="7" name="Slide Number Placeholder 6"/>
          <p:cNvSpPr>
            <a:spLocks noGrp="1"/>
          </p:cNvSpPr>
          <p:nvPr>
            <p:ph type="sldNum" sz="quarter" idx="12"/>
          </p:nvPr>
        </p:nvSpPr>
        <p:spPr>
          <a:xfrm>
            <a:off x="9333931" y="6487471"/>
            <a:ext cx="2743200" cy="365125"/>
          </a:xfrm>
        </p:spPr>
        <p:txBody>
          <a:bodyPr/>
          <a:lstStyle/>
          <a:p>
            <a:fld id="{4CD183AA-A60C-42E8-B85B-64E6D3170A35}" type="slidenum">
              <a:rPr lang="yo-NG" smtClean="0"/>
              <a:pPr/>
              <a:t>14</a:t>
            </a:fld>
            <a:endParaRPr lang="yo-NG" dirty="0"/>
          </a:p>
        </p:txBody>
      </p:sp>
      <p:graphicFrame>
        <p:nvGraphicFramePr>
          <p:cNvPr id="6" name="Table 5"/>
          <p:cNvGraphicFramePr>
            <a:graphicFrameLocks noGrp="1"/>
          </p:cNvGraphicFramePr>
          <p:nvPr>
            <p:extLst/>
          </p:nvPr>
        </p:nvGraphicFramePr>
        <p:xfrm>
          <a:off x="550180" y="6482066"/>
          <a:ext cx="3168352" cy="304800"/>
        </p:xfrm>
        <a:graphic>
          <a:graphicData uri="http://schemas.openxmlformats.org/drawingml/2006/table">
            <a:tbl>
              <a:tblPr/>
              <a:tblGrid>
                <a:gridCol w="3168352">
                  <a:extLst>
                    <a:ext uri="{9D8B030D-6E8A-4147-A177-3AD203B41FA5}">
                      <a16:colId xmlns:a16="http://schemas.microsoft.com/office/drawing/2014/main" val="20000"/>
                    </a:ext>
                  </a:extLst>
                </a:gridCol>
              </a:tblGrid>
              <a:tr h="228600">
                <a:tc>
                  <a:txBody>
                    <a:bodyPr/>
                    <a:lstStyle/>
                    <a:p>
                      <a:r>
                        <a:rPr lang="en-GB" sz="1400" dirty="0"/>
                        <a:t>INYANG,</a:t>
                      </a:r>
                      <a:r>
                        <a:rPr lang="en-GB" sz="1400" baseline="0" dirty="0"/>
                        <a:t> H. I (2002) LECTURE</a:t>
                      </a:r>
                      <a:endParaRPr lang="en-US" sz="1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2965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24982"/>
          </a:xfrm>
          <a:solidFill>
            <a:schemeClr val="accent6">
              <a:lumMod val="60000"/>
              <a:lumOff val="40000"/>
            </a:schemeClr>
          </a:solidFill>
          <a:ln w="38100">
            <a:solidFill>
              <a:srgbClr val="C00000"/>
            </a:solidFill>
          </a:ln>
        </p:spPr>
        <p:style>
          <a:lnRef idx="2">
            <a:schemeClr val="dk1"/>
          </a:lnRef>
          <a:fillRef idx="1">
            <a:schemeClr val="lt1"/>
          </a:fillRef>
          <a:effectRef idx="0">
            <a:schemeClr val="dk1"/>
          </a:effectRef>
          <a:fontRef idx="minor">
            <a:schemeClr val="dk1"/>
          </a:fontRef>
        </p:style>
        <p:txBody>
          <a:bodyPr>
            <a:noAutofit/>
          </a:bodyPr>
          <a:lstStyle/>
          <a:p>
            <a:pPr algn="ct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AIR POLLUTION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nvPr>
        </p:nvGraphicFramePr>
        <p:xfrm>
          <a:off x="245660" y="1073886"/>
          <a:ext cx="11641540" cy="1310640"/>
        </p:xfrm>
        <a:graphic>
          <a:graphicData uri="http://schemas.openxmlformats.org/drawingml/2006/table">
            <a:tbl>
              <a:tblPr firstRow="1" bandRow="1">
                <a:tableStyleId>{5940675A-B579-460E-94D1-54222C63F5DA}</a:tableStyleId>
              </a:tblPr>
              <a:tblGrid>
                <a:gridCol w="5820770">
                  <a:extLst>
                    <a:ext uri="{9D8B030D-6E8A-4147-A177-3AD203B41FA5}">
                      <a16:colId xmlns:a16="http://schemas.microsoft.com/office/drawing/2014/main" val="20000"/>
                    </a:ext>
                  </a:extLst>
                </a:gridCol>
                <a:gridCol w="5820770">
                  <a:extLst>
                    <a:ext uri="{9D8B030D-6E8A-4147-A177-3AD203B41FA5}">
                      <a16:colId xmlns:a16="http://schemas.microsoft.com/office/drawing/2014/main" val="20001"/>
                    </a:ext>
                  </a:extLst>
                </a:gridCol>
              </a:tblGrid>
              <a:tr h="1245219">
                <a:tc>
                  <a:txBody>
                    <a:bodyPr/>
                    <a:lstStyle/>
                    <a:p>
                      <a:pPr marL="342900" indent="-342900">
                        <a:buFont typeface="Wingdings" panose="05000000000000000000" pitchFamily="2" charset="2"/>
                        <a:buChar char="§"/>
                      </a:pPr>
                      <a:r>
                        <a:rPr lang="en-US" sz="2000" baseline="0" dirty="0" smtClean="0">
                          <a:latin typeface="Georgia" panose="02040502050405020303" pitchFamily="18" charset="0"/>
                        </a:rPr>
                        <a:t>Dust emissions</a:t>
                      </a:r>
                    </a:p>
                    <a:p>
                      <a:pPr marL="342900" indent="-342900">
                        <a:buFont typeface="Wingdings" panose="05000000000000000000" pitchFamily="2" charset="2"/>
                        <a:buChar char="§"/>
                      </a:pPr>
                      <a:r>
                        <a:rPr lang="en-US" sz="2000" baseline="0" dirty="0" smtClean="0">
                          <a:latin typeface="Georgia" panose="02040502050405020303" pitchFamily="18" charset="0"/>
                        </a:rPr>
                        <a:t>Industrial stack emissions </a:t>
                      </a:r>
                    </a:p>
                    <a:p>
                      <a:pPr marL="342900" indent="-342900">
                        <a:buFont typeface="Wingdings" panose="05000000000000000000" pitchFamily="2" charset="2"/>
                        <a:buChar char="§"/>
                      </a:pPr>
                      <a:r>
                        <a:rPr lang="en-US" sz="2000" baseline="0" dirty="0" smtClean="0">
                          <a:latin typeface="Georgia" panose="02040502050405020303" pitchFamily="18" charset="0"/>
                        </a:rPr>
                        <a:t>Acid rain</a:t>
                      </a:r>
                    </a:p>
                  </a:txBody>
                  <a:tcPr>
                    <a:lnR w="12700" cap="flat" cmpd="sng" algn="ctr">
                      <a:solidFill>
                        <a:schemeClr val="tx1"/>
                      </a:solidFill>
                      <a:prstDash val="solid"/>
                      <a:round/>
                      <a:headEnd type="none" w="med" len="med"/>
                      <a:tailEnd type="none" w="med" len="med"/>
                    </a:lnR>
                  </a:tcPr>
                </a:tc>
                <a:tc>
                  <a:txBody>
                    <a:bodyPr/>
                    <a:lstStyle/>
                    <a:p>
                      <a:pPr marL="401638" indent="-342900">
                        <a:buFont typeface="Wingdings" panose="05000000000000000000" pitchFamily="2" charset="2"/>
                        <a:buChar char="§"/>
                      </a:pPr>
                      <a:r>
                        <a:rPr lang="en-US" sz="2000" dirty="0" smtClean="0">
                          <a:latin typeface="Georgia" panose="02040502050405020303" pitchFamily="18" charset="0"/>
                        </a:rPr>
                        <a:t>Chemical vapors</a:t>
                      </a:r>
                    </a:p>
                    <a:p>
                      <a:pPr marL="401638"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aseline="0" dirty="0" smtClean="0">
                          <a:latin typeface="Georgia" panose="02040502050405020303" pitchFamily="18" charset="0"/>
                        </a:rPr>
                        <a:t>Noise pollution and control</a:t>
                      </a:r>
                    </a:p>
                    <a:p>
                      <a:pPr marL="401638"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smtClean="0">
                          <a:latin typeface="Georgia" panose="02040502050405020303" pitchFamily="18" charset="0"/>
                        </a:rPr>
                        <a:t>Ozone depletion </a:t>
                      </a:r>
                      <a:endParaRPr lang="en-US" sz="2000" baseline="0" dirty="0" smtClean="0">
                        <a:latin typeface="Georgia" panose="02040502050405020303" pitchFamily="18" charset="0"/>
                      </a:endParaRPr>
                    </a:p>
                    <a:p>
                      <a:pPr marL="401638" indent="-342900">
                        <a:buFont typeface="Wingdings" panose="05000000000000000000" pitchFamily="2" charset="2"/>
                        <a:buChar char="§"/>
                      </a:pPr>
                      <a:endParaRPr lang="en-US" sz="2000" dirty="0">
                        <a:latin typeface="Georgia" panose="02040502050405020303"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nvPr>
        </p:nvGraphicFramePr>
        <p:xfrm>
          <a:off x="245660" y="2443602"/>
          <a:ext cx="11641540" cy="4321247"/>
        </p:xfrm>
        <a:graphic>
          <a:graphicData uri="http://schemas.openxmlformats.org/drawingml/2006/table">
            <a:tbl>
              <a:tblPr firstRow="1" bandRow="1">
                <a:tableStyleId>{5940675A-B579-460E-94D1-54222C63F5DA}</a:tableStyleId>
              </a:tblPr>
              <a:tblGrid>
                <a:gridCol w="5820770">
                  <a:extLst>
                    <a:ext uri="{9D8B030D-6E8A-4147-A177-3AD203B41FA5}">
                      <a16:colId xmlns:a16="http://schemas.microsoft.com/office/drawing/2014/main" val="20000"/>
                    </a:ext>
                  </a:extLst>
                </a:gridCol>
                <a:gridCol w="5820770">
                  <a:extLst>
                    <a:ext uri="{9D8B030D-6E8A-4147-A177-3AD203B41FA5}">
                      <a16:colId xmlns:a16="http://schemas.microsoft.com/office/drawing/2014/main" val="20001"/>
                    </a:ext>
                  </a:extLst>
                </a:gridCol>
              </a:tblGrid>
              <a:tr h="4321247">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a:xfrm>
            <a:off x="10058400" y="6546922"/>
            <a:ext cx="2133600" cy="288925"/>
          </a:xfrm>
        </p:spPr>
        <p:txBody>
          <a:bodyPr/>
          <a:lstStyle/>
          <a:p>
            <a:fld id="{101571F0-1D7A-473C-89E9-D6D5FF53EDBD}" type="slidenum">
              <a:rPr lang="en-US" smtClean="0"/>
              <a:t>15</a:t>
            </a:fld>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283" y="2720430"/>
            <a:ext cx="5585917" cy="314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15" name="Picture 2" descr="E:\8 001.bmp"/>
          <p:cNvPicPr>
            <a:picLocks noChangeAspect="1" noChangeArrowheads="1"/>
          </p:cNvPicPr>
          <p:nvPr/>
        </p:nvPicPr>
        <p:blipFill>
          <a:blip r:embed="rId3" cstate="print"/>
          <a:srcRect l="11667" t="22495" r="27204" b="23640"/>
          <a:stretch>
            <a:fillRect/>
          </a:stretch>
        </p:blipFill>
        <p:spPr bwMode="auto">
          <a:xfrm>
            <a:off x="519833" y="2584653"/>
            <a:ext cx="5380549" cy="3283884"/>
          </a:xfrm>
          <a:prstGeom prst="rect">
            <a:avLst/>
          </a:prstGeom>
          <a:noFill/>
          <a:ln w="28575">
            <a:solidFill>
              <a:schemeClr val="tx1"/>
            </a:solidFill>
            <a:miter lim="800000"/>
            <a:headEnd/>
            <a:tailEnd/>
          </a:ln>
        </p:spPr>
      </p:pic>
      <p:sp>
        <p:nvSpPr>
          <p:cNvPr id="7" name="TextBox 6"/>
          <p:cNvSpPr txBox="1"/>
          <p:nvPr/>
        </p:nvSpPr>
        <p:spPr>
          <a:xfrm>
            <a:off x="519833" y="6155140"/>
            <a:ext cx="5380549" cy="369332"/>
          </a:xfrm>
          <a:prstGeom prst="rect">
            <a:avLst/>
          </a:prstGeom>
          <a:noFill/>
        </p:spPr>
        <p:txBody>
          <a:bodyPr wrap="square" rtlCol="0">
            <a:spAutoFit/>
          </a:bodyPr>
          <a:lstStyle/>
          <a:p>
            <a:pPr algn="ctr"/>
            <a:r>
              <a:rPr lang="en-US" dirty="0" smtClean="0"/>
              <a:t>Air pollutant emissions from factories</a:t>
            </a:r>
            <a:endParaRPr lang="en-US" dirty="0"/>
          </a:p>
        </p:txBody>
      </p:sp>
      <p:sp>
        <p:nvSpPr>
          <p:cNvPr id="16" name="TextBox 15"/>
          <p:cNvSpPr txBox="1"/>
          <p:nvPr/>
        </p:nvSpPr>
        <p:spPr>
          <a:xfrm>
            <a:off x="5970894" y="6033149"/>
            <a:ext cx="5986818" cy="923330"/>
          </a:xfrm>
          <a:prstGeom prst="rect">
            <a:avLst/>
          </a:prstGeom>
          <a:noFill/>
        </p:spPr>
        <p:txBody>
          <a:bodyPr wrap="square" rtlCol="0">
            <a:spAutoFit/>
          </a:bodyPr>
          <a:lstStyle/>
          <a:p>
            <a:pPr algn="ctr"/>
            <a:r>
              <a:rPr lang="en-US" dirty="0" smtClean="0"/>
              <a:t>Depiction of air pollutant emissions from oil platforms through gas flaring (Inyang, 2010)</a:t>
            </a:r>
          </a:p>
          <a:p>
            <a:pPr algn="ctr"/>
            <a:endParaRPr lang="en-US" dirty="0" smtClean="0"/>
          </a:p>
        </p:txBody>
      </p:sp>
    </p:spTree>
    <p:extLst>
      <p:ext uri="{BB962C8B-B14F-4D97-AF65-F5344CB8AC3E}">
        <p14:creationId xmlns:p14="http://schemas.microsoft.com/office/powerpoint/2010/main" val="36759178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274"/>
            <a:ext cx="6096000" cy="902850"/>
          </a:xfrm>
          <a:solidFill>
            <a:schemeClr val="accent6">
              <a:lumMod val="60000"/>
              <a:lumOff val="40000"/>
            </a:schemeClr>
          </a:solidFill>
          <a:ln w="28575">
            <a:solidFill>
              <a:srgbClr val="C00000"/>
            </a:solidFill>
          </a:ln>
        </p:spPr>
        <p:txBody>
          <a:bodyPr>
            <a:no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NIGHT-TIME SATELLITE PICTURES HAVE </a:t>
            </a:r>
            <a:r>
              <a:rPr lang="en-US" sz="1800" b="1" dirty="0" smtClean="0">
                <a:latin typeface="Tahoma" panose="020B0604030504040204" pitchFamily="34" charset="0"/>
                <a:ea typeface="Tahoma" panose="020B0604030504040204" pitchFamily="34" charset="0"/>
                <a:cs typeface="Tahoma" panose="020B0604030504040204" pitchFamily="34" charset="0"/>
              </a:rPr>
              <a:t>SHOWN </a:t>
            </a:r>
            <a:r>
              <a:rPr lang="en-US" sz="1800" b="1" dirty="0">
                <a:latin typeface="Tahoma" panose="020B0604030504040204" pitchFamily="34" charset="0"/>
                <a:ea typeface="Tahoma" panose="020B0604030504040204" pitchFamily="34" charset="0"/>
                <a:cs typeface="Tahoma" panose="020B0604030504040204" pitchFamily="34" charset="0"/>
              </a:rPr>
              <a:t>THE INTENSITY OF GAS FLARING IN THE NIGER DELTA </a:t>
            </a:r>
            <a:r>
              <a:rPr lang="en-US" sz="1800" b="1" dirty="0" smtClean="0">
                <a:latin typeface="Tahoma" panose="020B0604030504040204" pitchFamily="34" charset="0"/>
                <a:ea typeface="Tahoma" panose="020B0604030504040204" pitchFamily="34" charset="0"/>
                <a:cs typeface="Tahoma" panose="020B0604030504040204" pitchFamily="34" charset="0"/>
              </a:rPr>
              <a:t>OF NIGERIA</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a:xfrm>
            <a:off x="10912336" y="6496570"/>
            <a:ext cx="1279663" cy="365125"/>
          </a:xfrm>
        </p:spPr>
        <p:txBody>
          <a:bodyPr/>
          <a:lstStyle/>
          <a:p>
            <a:fld id="{6D22F896-40B5-4ADD-8801-0D06FADFA095}" type="slidenum">
              <a:rPr lang="en-US" smtClean="0"/>
              <a:t>16</a:t>
            </a:fld>
            <a:endParaRPr lang="en-US" dirty="0"/>
          </a:p>
        </p:txBody>
      </p:sp>
      <p:sp>
        <p:nvSpPr>
          <p:cNvPr id="7" name="Title 1"/>
          <p:cNvSpPr txBox="1">
            <a:spLocks/>
          </p:cNvSpPr>
          <p:nvPr/>
        </p:nvSpPr>
        <p:spPr>
          <a:xfrm>
            <a:off x="6096000" y="764273"/>
            <a:ext cx="6095999" cy="908713"/>
          </a:xfrm>
          <a:prstGeom prst="rect">
            <a:avLst/>
          </a:prstGeom>
          <a:solidFill>
            <a:schemeClr val="accent6">
              <a:lumMod val="60000"/>
              <a:lumOff val="40000"/>
            </a:schemeClr>
          </a:solidFill>
          <a:ln w="28575">
            <a:solidFill>
              <a:srgbClr val="C00000"/>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DEPICTION OF GAS FLARING IN THE NIGER DELTA OF NIGERIA WHICH IS PARTLY RESPONSIBLE FOR ACID </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RAIN (Inyang) </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stretch>
            <a:fillRect/>
          </a:stretch>
        </p:blipFill>
        <p:spPr>
          <a:xfrm>
            <a:off x="6221520" y="1821550"/>
            <a:ext cx="5721099" cy="4810780"/>
          </a:xfrm>
          <a:prstGeom prst="rect">
            <a:avLst/>
          </a:prstGeom>
          <a:ln w="28575">
            <a:solidFill>
              <a:schemeClr val="tx1"/>
            </a:solidFill>
          </a:ln>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37" y="1676232"/>
            <a:ext cx="5807744" cy="3899431"/>
          </a:xfrm>
          <a:prstGeom prst="rect">
            <a:avLst/>
          </a:prstGeom>
          <a:noFill/>
          <a:ln w="28575">
            <a:solidFill>
              <a:schemeClr val="tx1"/>
            </a:solidFill>
          </a:ln>
        </p:spPr>
      </p:pic>
      <p:sp>
        <p:nvSpPr>
          <p:cNvPr id="8" name="Rectangle 7"/>
          <p:cNvSpPr/>
          <p:nvPr/>
        </p:nvSpPr>
        <p:spPr>
          <a:xfrm>
            <a:off x="162737" y="5801333"/>
            <a:ext cx="5807744" cy="830997"/>
          </a:xfrm>
          <a:prstGeom prst="rect">
            <a:avLst/>
          </a:prstGeom>
          <a:ln w="28575">
            <a:solidFill>
              <a:schemeClr val="tx1"/>
            </a:solidFill>
          </a:ln>
        </p:spPr>
        <p:txBody>
          <a:bodyPr wrap="square">
            <a:spAutoFit/>
          </a:bodyPr>
          <a:lstStyle/>
          <a:p>
            <a:pPr algn="just"/>
            <a:r>
              <a:rPr lang="en-US" sz="1600" dirty="0">
                <a:latin typeface="Arial" panose="020B0604020202020204" pitchFamily="34" charset="0"/>
                <a:ea typeface="Calibri" panose="020F0502020204030204" pitchFamily="34" charset="0"/>
              </a:rPr>
              <a:t>(Color Composite of Nighttime Gas Flares in The Coastal Region of Nigeria (1992 In Blue, 2000 In Green And 2006 In Red) (NASA)</a:t>
            </a:r>
            <a:endParaRPr lang="en-US" sz="1600" dirty="0"/>
          </a:p>
        </p:txBody>
      </p:sp>
      <p:sp>
        <p:nvSpPr>
          <p:cNvPr id="10" name="Rectangle 9"/>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cxnSp>
        <p:nvCxnSpPr>
          <p:cNvPr id="12" name="Straight Connector 11"/>
          <p:cNvCxnSpPr/>
          <p:nvPr/>
        </p:nvCxnSpPr>
        <p:spPr>
          <a:xfrm>
            <a:off x="6096000" y="764274"/>
            <a:ext cx="0" cy="60846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0"/>
            <a:ext cx="12192000" cy="755166"/>
          </a:xfrm>
          <a:prstGeom prst="rect">
            <a:avLst/>
          </a:prstGeom>
          <a:solidFill>
            <a:schemeClr val="accent6">
              <a:lumMod val="60000"/>
              <a:lumOff val="40000"/>
            </a:schemeClr>
          </a:solidFill>
          <a:ln w="38100" cap="flat" cmpd="sng" algn="ctr">
            <a:solidFill>
              <a:srgbClr val="C00000"/>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AIR POLLUTION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571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4752"/>
            <a:ext cx="12192000" cy="1320562"/>
          </a:xfrm>
          <a:prstGeom prst="rect">
            <a:avLst/>
          </a:prstGeom>
          <a:solidFill>
            <a:schemeClr val="accent6">
              <a:lumMod val="60000"/>
              <a:lumOff val="40000"/>
            </a:schemeClr>
          </a:solidFill>
          <a:ln w="57150">
            <a:solidFill>
              <a:srgbClr val="C00000"/>
            </a:solidFill>
          </a:ln>
        </p:spPr>
        <p:txBody>
          <a:bodyPr lIns="83295" tIns="41648" rIns="83295" bIns="41648" rtlCol="0" anchor="ctr">
            <a:noAutofit/>
          </a:bodyPr>
          <a:lstStyle/>
          <a:p>
            <a:pPr algn="ctr" defTabSz="955656">
              <a:spcBef>
                <a:spcPct val="0"/>
              </a:spcBef>
              <a:defRPr/>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sz="2800" b="1" dirty="0" smtClean="0">
                <a:latin typeface="Tahoma" panose="020B0604030504040204" pitchFamily="34" charset="0"/>
                <a:ea typeface="Tahoma" panose="020B0604030504040204" pitchFamily="34" charset="0"/>
                <a:cs typeface="Tahoma" panose="020B0604030504040204" pitchFamily="34" charset="0"/>
              </a:rPr>
              <a:t>OVER 1 BILLION CHILDREN LIVE IN HOMES WHERE SOLID FUELS ARE USED IN COOKING AND HEATING</a:t>
            </a:r>
          </a:p>
          <a:p>
            <a:pPr algn="ctr" defTabSz="955656">
              <a:spcBef>
                <a:spcPct val="0"/>
              </a:spcBef>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(POPULATION USING SOLID FUELS (%), 2013)</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2" name="Picture 1"/>
          <p:cNvPicPr>
            <a:picLocks noChangeAspect="1"/>
          </p:cNvPicPr>
          <p:nvPr/>
        </p:nvPicPr>
        <p:blipFill>
          <a:blip r:embed="rId2"/>
          <a:stretch>
            <a:fillRect/>
          </a:stretch>
        </p:blipFill>
        <p:spPr>
          <a:xfrm>
            <a:off x="943429" y="1393607"/>
            <a:ext cx="10218057" cy="5230935"/>
          </a:xfrm>
          <a:prstGeom prst="rect">
            <a:avLst/>
          </a:prstGeom>
        </p:spPr>
      </p:pic>
      <p:sp>
        <p:nvSpPr>
          <p:cNvPr id="5" name="TextBox 4"/>
          <p:cNvSpPr txBox="1"/>
          <p:nvPr/>
        </p:nvSpPr>
        <p:spPr>
          <a:xfrm>
            <a:off x="316876" y="6581001"/>
            <a:ext cx="11524343" cy="276999"/>
          </a:xfrm>
          <a:prstGeom prst="rect">
            <a:avLst/>
          </a:prstGeom>
          <a:noFill/>
        </p:spPr>
        <p:txBody>
          <a:bodyPr wrap="square" rtlCol="0">
            <a:spAutoFit/>
          </a:bodyPr>
          <a:lstStyle/>
          <a:p>
            <a:pPr algn="just"/>
            <a:r>
              <a:rPr lang="en-US" sz="1200" dirty="0" smtClean="0"/>
              <a:t>Data Source: World Health Organization Global Health Observatory Data Repository Map Production: Health Statistics and Information Systems (HSI),Global Health Observatory 2014.</a:t>
            </a:r>
            <a:endParaRPr lang="en-US" sz="1200" dirty="0"/>
          </a:p>
        </p:txBody>
      </p:sp>
      <p:sp>
        <p:nvSpPr>
          <p:cNvPr id="7" name="Slide Number Placeholder 1"/>
          <p:cNvSpPr>
            <a:spLocks noGrp="1"/>
          </p:cNvSpPr>
          <p:nvPr>
            <p:ph type="sldNum" sz="quarter" idx="12"/>
          </p:nvPr>
        </p:nvSpPr>
        <p:spPr>
          <a:xfrm>
            <a:off x="9245600" y="6414685"/>
            <a:ext cx="2743200" cy="365125"/>
          </a:xfrm>
        </p:spPr>
        <p:txBody>
          <a:bodyPr/>
          <a:lstStyle/>
          <a:p>
            <a:fld id="{44B49888-45F7-45CE-BD68-FFD6770B3254}" type="slidenum">
              <a:rPr lang="en-US" smtClean="0"/>
              <a:t>17</a:t>
            </a:fld>
            <a:endParaRPr lang="en-US" dirty="0"/>
          </a:p>
        </p:txBody>
      </p:sp>
    </p:spTree>
    <p:extLst>
      <p:ext uri="{BB962C8B-B14F-4D97-AF65-F5344CB8AC3E}">
        <p14:creationId xmlns:p14="http://schemas.microsoft.com/office/powerpoint/2010/main" val="2243534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922604"/>
          <a:ext cx="12192000" cy="5935396"/>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1475530">
                <a:tc>
                  <a:txBody>
                    <a:bodyPr/>
                    <a:lstStyle/>
                    <a:p>
                      <a:pPr algn="ctr"/>
                      <a:r>
                        <a:rPr lang="en-US" sz="1600" b="1" dirty="0" smtClean="0">
                          <a:latin typeface="Tahoma" panose="020B0604030504040204" pitchFamily="34" charset="0"/>
                          <a:ea typeface="Tahoma" panose="020B0604030504040204" pitchFamily="34" charset="0"/>
                          <a:cs typeface="Tahoma" panose="020B0604030504040204" pitchFamily="34" charset="0"/>
                        </a:rPr>
                        <a:t>THE WEST AFRICAN SAHEL: WILL EXPAND SOUTHWARDS AS THE DESERTIFICATION GROWS AS AN IMPACT OF GLOBAL CLIMATE CHANGE. ABUJA MAY BE MARGINALLY AFFECTED BY DRY SPELLS.</a:t>
                      </a: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noFill/>
                  </a:tcPr>
                </a:tc>
                <a:tc>
                  <a:txBody>
                    <a:bodyPr/>
                    <a:lstStyle/>
                    <a:p>
                      <a:pPr algn="ctr"/>
                      <a:r>
                        <a:rPr lang="en-US" sz="1600" b="1" dirty="0" smtClean="0">
                          <a:latin typeface="Tahoma" panose="020B0604030504040204" pitchFamily="34" charset="0"/>
                          <a:ea typeface="Tahoma" panose="020B0604030504040204" pitchFamily="34" charset="0"/>
                          <a:cs typeface="Tahoma" panose="020B0604030504040204" pitchFamily="34" charset="0"/>
                        </a:rPr>
                        <a:t>THE IMPACTS ARE NOT ONLY REGIONAL BUT GLOBAL AS THE INTERNATIONAL TRANSFER OF AIRBORNE SOIL PARTICLES CAUSES ECOLOGICAL PROBLEMS IN MANY COUNTRIES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1100" b="1" kern="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GIANT DUST STORM ABOVE NORTHWESTERN AFRICA BLOWS OUT INTO THE ATLANTIC OVER THE CANARY ISLANDS ON FEBRUARY 11, 2001)</a:t>
                      </a:r>
                      <a:endPar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0000"/>
                  </a:ext>
                </a:extLst>
              </a:tr>
              <a:tr h="4459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tc>
                  <a:txBody>
                    <a:bodyPr/>
                    <a:lstStyle/>
                    <a:p>
                      <a:endParaRPr lang="en-US" dirty="0"/>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10" name="Picture 9" descr="west afric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 t="7147" b="1142"/>
          <a:stretch/>
        </p:blipFill>
        <p:spPr bwMode="auto">
          <a:xfrm rot="60000">
            <a:off x="72297" y="2527038"/>
            <a:ext cx="5892915" cy="391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6252518" y="2569028"/>
            <a:ext cx="5796913" cy="3902753"/>
          </a:xfrm>
          <a:prstGeom prst="rect">
            <a:avLst/>
          </a:prstGeom>
        </p:spPr>
      </p:pic>
      <p:sp>
        <p:nvSpPr>
          <p:cNvPr id="8" name="Slide Number Placeholder 7"/>
          <p:cNvSpPr>
            <a:spLocks noGrp="1"/>
          </p:cNvSpPr>
          <p:nvPr>
            <p:ph type="sldNum" sz="quarter" idx="12"/>
          </p:nvPr>
        </p:nvSpPr>
        <p:spPr>
          <a:xfrm>
            <a:off x="9320585" y="6361953"/>
            <a:ext cx="2743200" cy="365125"/>
          </a:xfrm>
        </p:spPr>
        <p:txBody>
          <a:bodyPr/>
          <a:lstStyle/>
          <a:p>
            <a:fld id="{44B49888-45F7-45CE-BD68-FFD6770B3254}" type="slidenum">
              <a:rPr lang="en-US" smtClean="0"/>
              <a:t>18</a:t>
            </a:fld>
            <a:endParaRPr lang="en-US"/>
          </a:p>
        </p:txBody>
      </p:sp>
      <p:sp>
        <p:nvSpPr>
          <p:cNvPr id="2" name="Rectangle 1"/>
          <p:cNvSpPr/>
          <p:nvPr/>
        </p:nvSpPr>
        <p:spPr>
          <a:xfrm>
            <a:off x="14514" y="30052"/>
            <a:ext cx="12177486" cy="892552"/>
          </a:xfrm>
          <a:prstGeom prst="rect">
            <a:avLst/>
          </a:prstGeom>
          <a:solidFill>
            <a:schemeClr val="accent6">
              <a:lumMod val="60000"/>
              <a:lumOff val="40000"/>
            </a:schemeClr>
          </a:solidFill>
          <a:ln>
            <a:solidFill>
              <a:srgbClr val="C00000"/>
            </a:solidFill>
          </a:ln>
        </p:spPr>
        <p:txBody>
          <a:bodyPr wrap="square">
            <a:spAutoFit/>
          </a:bodyPr>
          <a:lstStyle/>
          <a:p>
            <a:pPr lvl="0" algn="ctr">
              <a:defRPr/>
            </a:pPr>
            <a:r>
              <a:rPr lang="en-US" sz="2800" b="1" dirty="0">
                <a:latin typeface="Tahoma" panose="020B0604030504040204" pitchFamily="34" charset="0"/>
                <a:ea typeface="Tahoma" panose="020B0604030504040204" pitchFamily="34" charset="0"/>
                <a:cs typeface="Tahoma" panose="020B0604030504040204" pitchFamily="34" charset="0"/>
              </a:rPr>
              <a:t>ECOLOGICAL SYSTEM </a:t>
            </a:r>
            <a:r>
              <a:rPr lang="en-US" sz="2800" b="1" dirty="0" smtClean="0">
                <a:latin typeface="Tahoma" panose="020B0604030504040204" pitchFamily="34" charset="0"/>
                <a:ea typeface="Tahoma" panose="020B0604030504040204" pitchFamily="34" charset="0"/>
                <a:cs typeface="Tahoma" panose="020B0604030504040204" pitchFamily="34" charset="0"/>
              </a:rPr>
              <a:t>IMPACTS</a:t>
            </a:r>
            <a:endPar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lvl="0" algn="ctr">
              <a:defRPr/>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DESERTIFICATION AND DROUGHTS</a:t>
            </a:r>
            <a:endParaRPr lang="en-GB" sz="2400" dirty="0">
              <a:solidFill>
                <a:srgbClr val="FF0000"/>
              </a:solidFill>
            </a:endParaRPr>
          </a:p>
        </p:txBody>
      </p:sp>
    </p:spTree>
    <p:extLst>
      <p:ext uri="{BB962C8B-B14F-4D97-AF65-F5344CB8AC3E}">
        <p14:creationId xmlns:p14="http://schemas.microsoft.com/office/powerpoint/2010/main" val="182210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p:cNvSpPr txBox="1">
            <a:spLocks noChangeArrowheads="1"/>
          </p:cNvSpPr>
          <p:nvPr/>
        </p:nvSpPr>
        <p:spPr bwMode="auto">
          <a:xfrm>
            <a:off x="14748" y="-19753"/>
            <a:ext cx="12192000" cy="1282563"/>
          </a:xfrm>
          <a:prstGeom prst="rect">
            <a:avLst/>
          </a:prstGeom>
          <a:solidFill>
            <a:schemeClr val="accent6">
              <a:lumMod val="60000"/>
              <a:lumOff val="40000"/>
            </a:schemeClr>
          </a:solidFill>
          <a:ln w="57150">
            <a:solidFill>
              <a:srgbClr val="C00000"/>
            </a:solidFill>
          </a:ln>
        </p:spPr>
        <p:txBody>
          <a:bodyPr vert="horz" wrap="square" lIns="84406" tIns="91440" rIns="84406" bIns="9144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600" b="1" dirty="0" smtClean="0">
                <a:latin typeface="Tahoma" panose="020B0604030504040204" pitchFamily="34" charset="0"/>
                <a:ea typeface="Tahoma" panose="020B0604030504040204" pitchFamily="34" charset="0"/>
                <a:cs typeface="Tahoma" panose="020B0604030504040204" pitchFamily="34" charset="0"/>
              </a:rPr>
              <a:t>CLIMATE CHANGE IMPACTS ON AGRICULTURE AND FOOD SECURITY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970" y="1445372"/>
            <a:ext cx="9588461" cy="5211524"/>
          </a:xfrm>
          <a:prstGeom prst="rect">
            <a:avLst/>
          </a:prstGeom>
        </p:spPr>
      </p:pic>
      <p:sp>
        <p:nvSpPr>
          <p:cNvPr id="8" name="Slide Number Placeholder 9"/>
          <p:cNvSpPr>
            <a:spLocks noGrp="1"/>
          </p:cNvSpPr>
          <p:nvPr>
            <p:ph type="sldNum" sz="quarter" idx="12"/>
          </p:nvPr>
        </p:nvSpPr>
        <p:spPr>
          <a:xfrm>
            <a:off x="9362766" y="6474334"/>
            <a:ext cx="2743200" cy="365125"/>
          </a:xfrm>
        </p:spPr>
        <p:txBody>
          <a:bodyPr/>
          <a:lstStyle/>
          <a:p>
            <a:fld id="{4CD183AA-A60C-42E8-B85B-64E6D3170A35}" type="slidenum">
              <a:rPr lang="yo-NG" smtClean="0"/>
              <a:pPr/>
              <a:t>19</a:t>
            </a:fld>
            <a:endParaRPr lang="yo-NG" dirty="0"/>
          </a:p>
        </p:txBody>
      </p:sp>
    </p:spTree>
    <p:extLst>
      <p:ext uri="{BB962C8B-B14F-4D97-AF65-F5344CB8AC3E}">
        <p14:creationId xmlns:p14="http://schemas.microsoft.com/office/powerpoint/2010/main" val="3413612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9167"/>
            <a:ext cx="12192000" cy="1291018"/>
          </a:xfrm>
          <a:prstGeom prst="rect">
            <a:avLst/>
          </a:prstGeom>
          <a:solidFill>
            <a:schemeClr val="accent6">
              <a:lumMod val="60000"/>
              <a:lumOff val="40000"/>
            </a:schemeClr>
          </a:solidFill>
          <a:ln w="57150">
            <a:solidFill>
              <a:srgbClr val="C00000"/>
            </a:solidFill>
          </a:ln>
        </p:spPr>
        <p:txBody>
          <a:bodyPr lIns="91358" tIns="45679" rIns="91358" bIns="45679" rtlCol="0" anchor="ctr">
            <a:noAutofit/>
          </a:bodyPr>
          <a:lstStyle/>
          <a:p>
            <a:pPr algn="ctr">
              <a:lnSpc>
                <a:spcPct val="80000"/>
              </a:lnSpc>
            </a:pPr>
            <a:r>
              <a:rPr lang="en-US" sz="4000" b="1" dirty="0" smtClean="0">
                <a:latin typeface="Tahoma" panose="020B0604030504040204" pitchFamily="34" charset="0"/>
                <a:ea typeface="Tahoma" panose="020B0604030504040204" pitchFamily="34" charset="0"/>
                <a:cs typeface="Tahoma" panose="020B0604030504040204" pitchFamily="34" charset="0"/>
              </a:rPr>
              <a:t>SIGNIFICANCE OF GREEN ECONOMY INTERVENTIONS IN AFRICA</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7" name="Slide Number Placeholder 6"/>
          <p:cNvSpPr>
            <a:spLocks noGrp="1"/>
          </p:cNvSpPr>
          <p:nvPr>
            <p:ph type="sldNum" sz="quarter" idx="12"/>
          </p:nvPr>
        </p:nvSpPr>
        <p:spPr>
          <a:xfrm>
            <a:off x="9308430" y="6356350"/>
            <a:ext cx="2743200" cy="365125"/>
          </a:xfrm>
        </p:spPr>
        <p:txBody>
          <a:bodyPr/>
          <a:lstStyle/>
          <a:p>
            <a:fld id="{4CD183AA-A60C-42E8-B85B-64E6D3170A35}" type="slidenum">
              <a:rPr lang="yo-NG" smtClean="0"/>
              <a:pPr/>
              <a:t>2</a:t>
            </a:fld>
            <a:endParaRPr lang="yo-NG"/>
          </a:p>
        </p:txBody>
      </p:sp>
      <p:sp>
        <p:nvSpPr>
          <p:cNvPr id="5" name="TextBox 4"/>
          <p:cNvSpPr txBox="1"/>
          <p:nvPr/>
        </p:nvSpPr>
        <p:spPr>
          <a:xfrm>
            <a:off x="54590" y="1479035"/>
            <a:ext cx="11915152" cy="5170646"/>
          </a:xfrm>
          <a:prstGeom prst="rect">
            <a:avLst/>
          </a:prstGeom>
          <a:noFill/>
        </p:spPr>
        <p:txBody>
          <a:bodyPr wrap="square" rtlCol="0">
            <a:spAutoFit/>
          </a:bodyPr>
          <a:lstStyle/>
          <a:p>
            <a:pPr marL="287338" indent="-287338" algn="just">
              <a:spcAft>
                <a:spcPts val="1200"/>
              </a:spcAft>
              <a:buFont typeface="Wingdings" panose="05000000000000000000" pitchFamily="2" charset="2"/>
              <a:buChar char="§"/>
            </a:pPr>
            <a:r>
              <a:rPr lang="en-US" sz="3100" dirty="0" smtClean="0">
                <a:latin typeface="Georgia" panose="02040502050405020303" pitchFamily="18" charset="0"/>
              </a:rPr>
              <a:t>On July 15, 2021, the African Union Commission (AUC) launched a 5-year Continental Green Recovery Action Plan 2021-2027.</a:t>
            </a:r>
          </a:p>
          <a:p>
            <a:pPr marL="287338" indent="-287338" algn="just">
              <a:spcAft>
                <a:spcPts val="1200"/>
              </a:spcAft>
              <a:buFont typeface="Wingdings" panose="05000000000000000000" pitchFamily="2" charset="2"/>
              <a:buChar char="§"/>
            </a:pPr>
            <a:r>
              <a:rPr lang="en-US" sz="3100" dirty="0" smtClean="0">
                <a:latin typeface="Georgia" panose="02040502050405020303" pitchFamily="18" charset="0"/>
              </a:rPr>
              <a:t>The African Development Bank (AfDB) (Undated) estimates that with proper capacity building, the private sector can exploit 75% of about US $3 trillion investment opportunities that climate change will generate in Africa by 2030.</a:t>
            </a:r>
          </a:p>
          <a:p>
            <a:pPr marL="287338" indent="-287338" algn="just">
              <a:spcAft>
                <a:spcPts val="1200"/>
              </a:spcAft>
              <a:buFont typeface="Wingdings" panose="05000000000000000000" pitchFamily="2" charset="2"/>
              <a:buChar char="§"/>
            </a:pPr>
            <a:r>
              <a:rPr lang="en-US" sz="3100" dirty="0" smtClean="0">
                <a:latin typeface="Georgia" panose="02040502050405020303" pitchFamily="18" charset="0"/>
              </a:rPr>
              <a:t>The World Meteorological Organization (2021) as reported in Africa Report (2021), estimates that African countries are spending 2-9% of their GDP on climate change adaptation and mitigation.</a:t>
            </a:r>
          </a:p>
        </p:txBody>
      </p:sp>
    </p:spTree>
    <p:extLst>
      <p:ext uri="{BB962C8B-B14F-4D97-AF65-F5344CB8AC3E}">
        <p14:creationId xmlns:p14="http://schemas.microsoft.com/office/powerpoint/2010/main" val="4125133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29AE-B586-477E-955C-D829A4FEC9B9}"/>
              </a:ext>
            </a:extLst>
          </p:cNvPr>
          <p:cNvSpPr>
            <a:spLocks noGrp="1"/>
          </p:cNvSpPr>
          <p:nvPr>
            <p:ph type="title"/>
          </p:nvPr>
        </p:nvSpPr>
        <p:spPr>
          <a:xfrm>
            <a:off x="0" y="0"/>
            <a:ext cx="12192000" cy="1190171"/>
          </a:xfrm>
          <a:solidFill>
            <a:schemeClr val="accent6">
              <a:lumMod val="60000"/>
              <a:lumOff val="40000"/>
            </a:schemeClr>
          </a:solidFill>
          <a:ln w="38100">
            <a:solidFill>
              <a:srgbClr val="C00000"/>
            </a:solidFill>
          </a:ln>
        </p:spPr>
        <p:txBody>
          <a:bodyPr vert="horz" lIns="91440" tIns="45720" rIns="91440" bIns="45720" rtlCol="0" anchor="ctr">
            <a:noAutofit/>
          </a:bodyPr>
          <a:lstStyle/>
          <a:p>
            <a:pPr algn="ctr"/>
            <a:r>
              <a:rPr lang="en-GB" sz="2400" b="1" cap="all" dirty="0" smtClean="0">
                <a:latin typeface="Tahoma" panose="020B0604030504040204" pitchFamily="34" charset="0"/>
                <a:ea typeface="Tahoma" panose="020B0604030504040204" pitchFamily="34" charset="0"/>
                <a:cs typeface="Tahoma" panose="020B0604030504040204" pitchFamily="34" charset="0"/>
              </a:rPr>
              <a:t>SURFACE WATER QUALITY DEGRADATION </a:t>
            </a:r>
            <a:r>
              <a:rPr lang="en-GB" sz="2400" b="1" cap="all" dirty="0">
                <a:latin typeface="Tahoma" panose="020B0604030504040204" pitchFamily="34" charset="0"/>
                <a:ea typeface="Tahoma" panose="020B0604030504040204" pitchFamily="34" charset="0"/>
                <a:cs typeface="Tahoma" panose="020B0604030504040204" pitchFamily="34" charset="0"/>
              </a:rPr>
              <a:t>BY </a:t>
            </a:r>
            <a:r>
              <a:rPr lang="en-GB" sz="2400" b="1" cap="all" dirty="0" smtClean="0">
                <a:latin typeface="Tahoma" panose="020B0604030504040204" pitchFamily="34" charset="0"/>
                <a:ea typeface="Tahoma" panose="020B0604030504040204" pitchFamily="34" charset="0"/>
                <a:cs typeface="Tahoma" panose="020B0604030504040204" pitchFamily="34" charset="0"/>
              </a:rPr>
              <a:t>EXCESSIVE PRECIPITATION AND RUNOFF WITH EXCESSIVE EROSION IN SOME AFRICAN LOCALITIES</a:t>
            </a:r>
            <a:endParaRPr lang="en-GB" sz="2400" b="1" cap="all"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809696C-72AB-4549-8DA8-444D0F1C0EFC}"/>
              </a:ext>
            </a:extLst>
          </p:cNvPr>
          <p:cNvPicPr>
            <a:picLocks noChangeAspect="1"/>
          </p:cNvPicPr>
          <p:nvPr/>
        </p:nvPicPr>
        <p:blipFill>
          <a:blip r:embed="rId2"/>
          <a:stretch>
            <a:fillRect/>
          </a:stretch>
        </p:blipFill>
        <p:spPr>
          <a:xfrm>
            <a:off x="348343" y="1269375"/>
            <a:ext cx="11390247" cy="5559597"/>
          </a:xfrm>
          <a:prstGeom prst="rect">
            <a:avLst/>
          </a:prstGeom>
          <a:ln>
            <a:solidFill>
              <a:srgbClr val="C00000"/>
            </a:solidFill>
          </a:ln>
        </p:spPr>
      </p:pic>
      <p:sp>
        <p:nvSpPr>
          <p:cNvPr id="3" name="Slide Number Placeholder 2">
            <a:extLst>
              <a:ext uri="{FF2B5EF4-FFF2-40B4-BE49-F238E27FC236}">
                <a16:creationId xmlns:a16="http://schemas.microsoft.com/office/drawing/2014/main" id="{F7F48258-AA68-45D8-A4D7-8F4E5296FCAC}"/>
              </a:ext>
            </a:extLst>
          </p:cNvPr>
          <p:cNvSpPr>
            <a:spLocks noGrp="1"/>
          </p:cNvSpPr>
          <p:nvPr>
            <p:ph type="sldNum" sz="quarter" idx="12"/>
          </p:nvPr>
        </p:nvSpPr>
        <p:spPr>
          <a:xfrm>
            <a:off x="9448800" y="6492875"/>
            <a:ext cx="2743200" cy="365125"/>
          </a:xfrm>
        </p:spPr>
        <p:txBody>
          <a:bodyPr/>
          <a:lstStyle/>
          <a:p>
            <a:fld id="{0E4DB3E8-8661-4531-8A61-45DF9FD5838C}" type="slidenum">
              <a:rPr lang="en-US" smtClean="0"/>
              <a:pPr/>
              <a:t>20</a:t>
            </a:fld>
            <a:endParaRPr lang="en-US"/>
          </a:p>
        </p:txBody>
      </p:sp>
      <p:sp>
        <p:nvSpPr>
          <p:cNvPr id="5" name="Rectangle 4"/>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988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950167"/>
          </a:xfrm>
          <a:prstGeom prst="rect">
            <a:avLst/>
          </a:prstGeom>
          <a:solidFill>
            <a:schemeClr val="accent6">
              <a:lumMod val="60000"/>
              <a:lumOff val="40000"/>
            </a:schemeClr>
          </a:solidFill>
          <a:ln w="57150">
            <a:solidFill>
              <a:srgbClr val="C00000"/>
            </a:solidFill>
          </a:ln>
        </p:spPr>
        <p:txBody>
          <a:bodyPr wrap="square" lIns="87537" tIns="43769" rIns="87537" bIns="43769" rtlCol="0">
            <a:spAutoFit/>
          </a:bodyPr>
          <a:lstStyle/>
          <a:p>
            <a:pPr algn="ctr"/>
            <a:r>
              <a:rPr lang="en-GB" sz="2800" dirty="0">
                <a:latin typeface="Tahoma" panose="020B0604030504040204" pitchFamily="34" charset="0"/>
                <a:ea typeface="Tahoma" panose="020B0604030504040204" pitchFamily="34" charset="0"/>
                <a:cs typeface="Tahoma" panose="020B0604030504040204" pitchFamily="34" charset="0"/>
              </a:rPr>
              <a:t>  </a:t>
            </a:r>
            <a:r>
              <a:rPr lang="en-GB"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COASTAL COUNTRIES IN </a:t>
            </a:r>
            <a:r>
              <a:rPr lang="en-GB" sz="28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WEST, SOUTHERN AND EAST AFRICA HAVE COASTAL MARINE OIL POLLUTION PROBLEMS </a:t>
            </a:r>
            <a:r>
              <a:rPr lang="en-GB" sz="20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(INYANG, 2010)</a:t>
            </a:r>
            <a:endParaRPr lang="en-GB"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50" name="Picture 49"/>
          <p:cNvPicPr>
            <a:picLocks noChangeAspect="1"/>
          </p:cNvPicPr>
          <p:nvPr/>
        </p:nvPicPr>
        <p:blipFill>
          <a:blip r:embed="rId3"/>
          <a:stretch>
            <a:fillRect/>
          </a:stretch>
        </p:blipFill>
        <p:spPr>
          <a:xfrm>
            <a:off x="3073454" y="1236691"/>
            <a:ext cx="6045092" cy="5479924"/>
          </a:xfrm>
          <a:prstGeom prst="rect">
            <a:avLst/>
          </a:prstGeom>
          <a:ln w="38100">
            <a:solidFill>
              <a:srgbClr val="C00000"/>
            </a:solidFill>
          </a:ln>
        </p:spPr>
      </p:pic>
      <p:sp>
        <p:nvSpPr>
          <p:cNvPr id="52" name="Slide Number Placeholder 9"/>
          <p:cNvSpPr txBox="1">
            <a:spLocks/>
          </p:cNvSpPr>
          <p:nvPr/>
        </p:nvSpPr>
        <p:spPr>
          <a:xfrm>
            <a:off x="9956800" y="6474334"/>
            <a:ext cx="21491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183AA-A60C-42E8-B85B-64E6D3170A35}" type="slidenum">
              <a:rPr lang="yo-NG" smtClean="0"/>
              <a:pPr algn="r"/>
              <a:t>21</a:t>
            </a:fld>
            <a:endParaRPr lang="yo-NG" dirty="0"/>
          </a:p>
        </p:txBody>
      </p:sp>
    </p:spTree>
    <p:extLst>
      <p:ext uri="{BB962C8B-B14F-4D97-AF65-F5344CB8AC3E}">
        <p14:creationId xmlns:p14="http://schemas.microsoft.com/office/powerpoint/2010/main" val="3706157380"/>
      </p:ext>
    </p:extLst>
  </p:cSld>
  <p:clrMapOvr>
    <a:masterClrMapping/>
  </p:clrMapOvr>
  <p:transition spd="slow">
    <p:whee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9167"/>
            <a:ext cx="12192000" cy="1243575"/>
          </a:xfrm>
          <a:prstGeom prst="rect">
            <a:avLst/>
          </a:prstGeom>
          <a:solidFill>
            <a:schemeClr val="accent6">
              <a:lumMod val="60000"/>
              <a:lumOff val="40000"/>
            </a:schemeClr>
          </a:solidFill>
          <a:ln w="57150">
            <a:solidFill>
              <a:srgbClr val="C00000"/>
            </a:solidFill>
          </a:ln>
        </p:spPr>
        <p:txBody>
          <a:bodyPr lIns="91358" tIns="45679" rIns="91358" bIns="45679" rtlCol="0" anchor="ctr">
            <a:noAutofit/>
          </a:bodyPr>
          <a:lstStyle/>
          <a:p>
            <a:pPr algn="ctr">
              <a:lnSpc>
                <a:spcPct val="80000"/>
              </a:lnSpc>
            </a:pPr>
            <a:r>
              <a:rPr lang="en-US" sz="4000" b="1" dirty="0" smtClean="0">
                <a:latin typeface="Tahoma" panose="020B0604030504040204" pitchFamily="34" charset="0"/>
                <a:ea typeface="Tahoma" panose="020B0604030504040204" pitchFamily="34" charset="0"/>
                <a:cs typeface="Tahoma" panose="020B0604030504040204" pitchFamily="34" charset="0"/>
              </a:rPr>
              <a:t>A BRIEF SAMPLING OF MARINE OIL SPILL CASES AROUND THE COAST OF SOUTH AFRICA</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7" name="Slide Number Placeholder 6"/>
          <p:cNvSpPr>
            <a:spLocks noGrp="1"/>
          </p:cNvSpPr>
          <p:nvPr>
            <p:ph type="sldNum" sz="quarter" idx="12"/>
          </p:nvPr>
        </p:nvSpPr>
        <p:spPr>
          <a:xfrm>
            <a:off x="9308430" y="6356350"/>
            <a:ext cx="2743200" cy="365125"/>
          </a:xfrm>
        </p:spPr>
        <p:txBody>
          <a:bodyPr/>
          <a:lstStyle/>
          <a:p>
            <a:fld id="{4CD183AA-A60C-42E8-B85B-64E6D3170A35}" type="slidenum">
              <a:rPr lang="yo-NG" smtClean="0"/>
              <a:pPr/>
              <a:t>22</a:t>
            </a:fld>
            <a:endParaRPr lang="yo-NG"/>
          </a:p>
        </p:txBody>
      </p:sp>
      <p:sp>
        <p:nvSpPr>
          <p:cNvPr id="2" name="TextBox 1"/>
          <p:cNvSpPr txBox="1"/>
          <p:nvPr/>
        </p:nvSpPr>
        <p:spPr>
          <a:xfrm>
            <a:off x="116114" y="1377988"/>
            <a:ext cx="11800115" cy="5047536"/>
          </a:xfrm>
          <a:prstGeom prst="rect">
            <a:avLst/>
          </a:prstGeom>
          <a:noFill/>
        </p:spPr>
        <p:txBody>
          <a:bodyPr wrap="square" rtlCol="0">
            <a:spAutoFit/>
          </a:bodyPr>
          <a:lstStyle/>
          <a:p>
            <a:pPr marL="406400" indent="-406400" algn="just">
              <a:spcAft>
                <a:spcPts val="1800"/>
              </a:spcAft>
              <a:buFont typeface="Wingdings" panose="05000000000000000000" pitchFamily="2" charset="2"/>
              <a:buChar char="§"/>
            </a:pPr>
            <a:r>
              <a:rPr lang="en-US" sz="2950" dirty="0" smtClean="0">
                <a:latin typeface="Georgia" panose="02040502050405020303" pitchFamily="18" charset="0"/>
              </a:rPr>
              <a:t>30% of all oil exports from the Near-East traverse the Western Indian Ocean with many cases of oil spills (GMOPIG, 2022).</a:t>
            </a:r>
          </a:p>
          <a:p>
            <a:pPr marL="1320800" lvl="2" indent="-406400" algn="just">
              <a:spcAft>
                <a:spcPts val="2400"/>
              </a:spcAft>
              <a:buFont typeface="Wingdings" panose="05000000000000000000" pitchFamily="2" charset="2"/>
              <a:buChar char="§"/>
            </a:pPr>
            <a:r>
              <a:rPr lang="en-US" sz="2600" dirty="0" smtClean="0">
                <a:latin typeface="Georgia" panose="02040502050405020303" pitchFamily="18" charset="0"/>
              </a:rPr>
              <a:t>8000 ocean-going vessels round the Capes annually including about 2500 tankers carry about 600 million tonnes of oil from the Middle East to Europe and the Americas (Chapman and Watling, 1980).</a:t>
            </a:r>
          </a:p>
          <a:p>
            <a:pPr marL="1320800" lvl="2" indent="-406400" algn="just">
              <a:spcAft>
                <a:spcPts val="2400"/>
              </a:spcAft>
              <a:buFont typeface="Wingdings" panose="05000000000000000000" pitchFamily="2" charset="2"/>
              <a:buChar char="§"/>
            </a:pPr>
            <a:r>
              <a:rPr lang="en-US" sz="2600" dirty="0" smtClean="0">
                <a:latin typeface="Georgia" panose="02040502050405020303" pitchFamily="18" charset="0"/>
              </a:rPr>
              <a:t>In 1994, MV Apollo Sea, a tanker sanded off Cape Town and spilled fuel on beaches (Swanepoel, E., 2022).</a:t>
            </a:r>
          </a:p>
          <a:p>
            <a:pPr marL="1320800" lvl="2" indent="-406400" algn="just">
              <a:spcAft>
                <a:spcPts val="2400"/>
              </a:spcAft>
              <a:buFont typeface="Wingdings" panose="05000000000000000000" pitchFamily="2" charset="2"/>
              <a:buChar char="§"/>
            </a:pPr>
            <a:r>
              <a:rPr lang="en-US" sz="2600" dirty="0" smtClean="0">
                <a:latin typeface="Georgia" panose="02040502050405020303" pitchFamily="18" charset="0"/>
              </a:rPr>
              <a:t>In 2000, MV Treasure sank and spilled 200 tonnes of heavy fuel oil that devastated African </a:t>
            </a:r>
            <a:r>
              <a:rPr lang="en-US" sz="2600" dirty="0">
                <a:latin typeface="Georgia" panose="02040502050405020303" pitchFamily="18" charset="0"/>
              </a:rPr>
              <a:t>p</a:t>
            </a:r>
            <a:r>
              <a:rPr lang="en-US" sz="2600" dirty="0" smtClean="0">
                <a:latin typeface="Georgia" panose="02040502050405020303" pitchFamily="18" charset="0"/>
              </a:rPr>
              <a:t>enguin populations around South Africa (Swanepoel, E., 2022).</a:t>
            </a:r>
          </a:p>
        </p:txBody>
      </p:sp>
    </p:spTree>
    <p:extLst>
      <p:ext uri="{BB962C8B-B14F-4D97-AF65-F5344CB8AC3E}">
        <p14:creationId xmlns:p14="http://schemas.microsoft.com/office/powerpoint/2010/main" val="3910237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7" name="Slide Number Placeholder 6"/>
          <p:cNvSpPr>
            <a:spLocks noGrp="1"/>
          </p:cNvSpPr>
          <p:nvPr>
            <p:ph type="sldNum" sz="quarter" idx="12"/>
          </p:nvPr>
        </p:nvSpPr>
        <p:spPr>
          <a:xfrm>
            <a:off x="9308430" y="6356350"/>
            <a:ext cx="2743200" cy="365125"/>
          </a:xfrm>
        </p:spPr>
        <p:txBody>
          <a:bodyPr/>
          <a:lstStyle/>
          <a:p>
            <a:fld id="{4CD183AA-A60C-42E8-B85B-64E6D3170A35}" type="slidenum">
              <a:rPr lang="yo-NG" smtClean="0"/>
              <a:pPr/>
              <a:t>23</a:t>
            </a:fld>
            <a:endParaRPr lang="yo-NG"/>
          </a:p>
        </p:txBody>
      </p:sp>
      <p:sp>
        <p:nvSpPr>
          <p:cNvPr id="5" name="Rectangle 2"/>
          <p:cNvSpPr txBox="1">
            <a:spLocks noChangeArrowheads="1"/>
          </p:cNvSpPr>
          <p:nvPr/>
        </p:nvSpPr>
        <p:spPr>
          <a:xfrm>
            <a:off x="0" y="19168"/>
            <a:ext cx="12192000" cy="1258090"/>
          </a:xfrm>
          <a:prstGeom prst="rect">
            <a:avLst/>
          </a:prstGeom>
          <a:solidFill>
            <a:schemeClr val="accent6">
              <a:lumMod val="60000"/>
              <a:lumOff val="40000"/>
            </a:schemeClr>
          </a:solidFill>
          <a:ln w="57150">
            <a:solidFill>
              <a:srgbClr val="C00000"/>
            </a:solidFill>
          </a:ln>
        </p:spPr>
        <p:txBody>
          <a:bodyPr lIns="91358" tIns="45679" rIns="91358" bIns="45679" rtlCol="0" anchor="ctr">
            <a:noAutofit/>
          </a:bodyPr>
          <a:lstStyle/>
          <a:p>
            <a:pPr algn="ctr">
              <a:lnSpc>
                <a:spcPct val="80000"/>
              </a:lnSpc>
            </a:pPr>
            <a:r>
              <a:rPr lang="en-US" sz="4000" b="1" dirty="0" smtClean="0">
                <a:latin typeface="Tahoma" panose="020B0604030504040204" pitchFamily="34" charset="0"/>
                <a:ea typeface="Tahoma" panose="020B0604030504040204" pitchFamily="34" charset="0"/>
                <a:cs typeface="Tahoma" panose="020B0604030504040204" pitchFamily="34" charset="0"/>
              </a:rPr>
              <a:t>A BRIEF SAMPLING OF MARINE OIL SPILL CASES AROUND THE COAST OF NIGERIA</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95942" y="1351499"/>
            <a:ext cx="11800115" cy="5355312"/>
          </a:xfrm>
          <a:prstGeom prst="rect">
            <a:avLst/>
          </a:prstGeom>
          <a:noFill/>
        </p:spPr>
        <p:txBody>
          <a:bodyPr wrap="square" rtlCol="0">
            <a:spAutoFit/>
          </a:bodyPr>
          <a:lstStyle/>
          <a:p>
            <a:pPr marL="406400" indent="-406400" algn="just">
              <a:spcAft>
                <a:spcPts val="1800"/>
              </a:spcAft>
              <a:buFont typeface="Wingdings" panose="05000000000000000000" pitchFamily="2" charset="2"/>
              <a:buChar char="§"/>
            </a:pPr>
            <a:r>
              <a:rPr lang="en-US" sz="2950" dirty="0" smtClean="0">
                <a:latin typeface="Georgia" panose="02040502050405020303" pitchFamily="18" charset="0"/>
              </a:rPr>
              <a:t>Oil constitutes about 25% of Nigeria’s GDP, 95% of her annual foreign revenue, and 65% of annual budgetary projections but there are environmental pollution incidents and risks.</a:t>
            </a:r>
          </a:p>
          <a:p>
            <a:pPr marL="1320800" lvl="2" indent="-406400" algn="just">
              <a:spcAft>
                <a:spcPts val="2400"/>
              </a:spcAft>
              <a:buFont typeface="Wingdings" panose="05000000000000000000" pitchFamily="2" charset="2"/>
              <a:buChar char="§"/>
            </a:pPr>
            <a:r>
              <a:rPr lang="en-US" sz="2500" dirty="0" smtClean="0">
                <a:latin typeface="Georgia" panose="02040502050405020303" pitchFamily="18" charset="0"/>
              </a:rPr>
              <a:t>Nigeria has about 30 offshore oil fields, 620 deep-water and offshore oil wells, and numerous onshore facilities.</a:t>
            </a:r>
          </a:p>
          <a:p>
            <a:pPr marL="1320800" lvl="2" indent="-406400" algn="just">
              <a:spcAft>
                <a:spcPts val="2400"/>
              </a:spcAft>
              <a:buFont typeface="Wingdings" panose="05000000000000000000" pitchFamily="2" charset="2"/>
              <a:buChar char="§"/>
            </a:pPr>
            <a:r>
              <a:rPr lang="en-US" sz="2500" dirty="0" smtClean="0">
                <a:latin typeface="Georgia" panose="02040502050405020303" pitchFamily="18" charset="0"/>
              </a:rPr>
              <a:t>In 1978, the Excravos Export Terminal Equipment Failure spilled about 300,000 barrels of oil into the Atlantic and damaged the coastal environment (Ogbuka et al, 2022).</a:t>
            </a:r>
          </a:p>
          <a:p>
            <a:pPr marL="1320800" lvl="2" indent="-406400" algn="just">
              <a:spcAft>
                <a:spcPts val="2400"/>
              </a:spcAft>
              <a:buFont typeface="Wingdings" panose="05000000000000000000" pitchFamily="2" charset="2"/>
              <a:buChar char="§"/>
            </a:pPr>
            <a:r>
              <a:rPr lang="en-US" sz="2500" dirty="0" smtClean="0">
                <a:latin typeface="Georgia" panose="02040502050405020303" pitchFamily="18" charset="0"/>
              </a:rPr>
              <a:t>In 2011, Shell Nigeria Petroleum Company well blowout in offshore Bonga outfield damaged coastal waters and settlements with about 40,000 barrels of oil (Ogbuka et al, 2022).</a:t>
            </a:r>
          </a:p>
        </p:txBody>
      </p:sp>
    </p:spTree>
    <p:extLst>
      <p:ext uri="{BB962C8B-B14F-4D97-AF65-F5344CB8AC3E}">
        <p14:creationId xmlns:p14="http://schemas.microsoft.com/office/powerpoint/2010/main" val="136349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80219" y="1015894"/>
          <a:ext cx="11474246" cy="5792464"/>
        </p:xfrm>
        <a:graphic>
          <a:graphicData uri="http://schemas.openxmlformats.org/drawingml/2006/table">
            <a:tbl>
              <a:tblPr firstRow="1" bandRow="1">
                <a:tableStyleId>{5940675A-B579-460E-94D1-54222C63F5DA}</a:tableStyleId>
              </a:tblPr>
              <a:tblGrid>
                <a:gridCol w="5737123">
                  <a:extLst>
                    <a:ext uri="{9D8B030D-6E8A-4147-A177-3AD203B41FA5}">
                      <a16:colId xmlns:a16="http://schemas.microsoft.com/office/drawing/2014/main" val="20000"/>
                    </a:ext>
                  </a:extLst>
                </a:gridCol>
                <a:gridCol w="5737123">
                  <a:extLst>
                    <a:ext uri="{9D8B030D-6E8A-4147-A177-3AD203B41FA5}">
                      <a16:colId xmlns:a16="http://schemas.microsoft.com/office/drawing/2014/main" val="20001"/>
                    </a:ext>
                  </a:extLst>
                </a:gridCol>
              </a:tblGrid>
              <a:tr h="561382">
                <a:tc>
                  <a:txBody>
                    <a:bodyPr/>
                    <a:lstStyle/>
                    <a:p>
                      <a:pPr algn="ctr"/>
                      <a:r>
                        <a:rPr lang="en-US" sz="1600" b="1" dirty="0" smtClean="0">
                          <a:latin typeface="Georgia" panose="02040502050405020303" pitchFamily="18" charset="0"/>
                        </a:rPr>
                        <a:t>A</a:t>
                      </a:r>
                      <a:r>
                        <a:rPr lang="en-US" sz="1600" b="1" baseline="0" dirty="0" smtClean="0">
                          <a:latin typeface="Georgia" panose="02040502050405020303" pitchFamily="18" charset="0"/>
                        </a:rPr>
                        <a:t>. </a:t>
                      </a:r>
                      <a:r>
                        <a:rPr lang="en-US" sz="1200" dirty="0" smtClean="0">
                          <a:latin typeface="Georgia" panose="02040502050405020303" pitchFamily="18" charset="0"/>
                        </a:rPr>
                        <a:t>Oil spillages and fish mortality due to spreading of contaminant resulting from climate</a:t>
                      </a:r>
                      <a:r>
                        <a:rPr lang="en-US" sz="1200" baseline="0" dirty="0" smtClean="0">
                          <a:latin typeface="Georgia" panose="02040502050405020303" pitchFamily="18" charset="0"/>
                        </a:rPr>
                        <a:t> change will diminish fishing as an occupation</a:t>
                      </a:r>
                      <a:endParaRPr lang="en-US" sz="1200" dirty="0" smtClean="0">
                        <a:latin typeface="Georgia" panose="02040502050405020303" pitchFamily="18" charset="0"/>
                      </a:endParaRP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tc>
                  <a:txBody>
                    <a:bodyPr/>
                    <a:lstStyle/>
                    <a:p>
                      <a:pPr algn="ctr"/>
                      <a:r>
                        <a:rPr lang="en-US" sz="1800" b="1" dirty="0" smtClean="0">
                          <a:latin typeface="Georgia" panose="02040502050405020303" pitchFamily="18" charset="0"/>
                        </a:rPr>
                        <a:t>C.</a:t>
                      </a:r>
                      <a:r>
                        <a:rPr lang="en-US" sz="1200" baseline="0" dirty="0" smtClean="0">
                          <a:latin typeface="Georgia" panose="02040502050405020303" pitchFamily="18" charset="0"/>
                        </a:rPr>
                        <a:t> </a:t>
                      </a:r>
                      <a:r>
                        <a:rPr lang="en-US" sz="1200" dirty="0" smtClean="0">
                          <a:latin typeface="Georgia" panose="02040502050405020303" pitchFamily="18" charset="0"/>
                        </a:rPr>
                        <a:t>Oil spill near Robben Island affects penguins (South Africa) | Posted by: The ocean update | September 3, 2012 (SABC)</a:t>
                      </a: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r h="21889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tc>
                  <a:txBody>
                    <a:bodyPr/>
                    <a:lstStyle/>
                    <a:p>
                      <a:endParaRPr lang="en-US" dirty="0"/>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1"/>
                  </a:ext>
                </a:extLst>
              </a:tr>
              <a:tr h="592570">
                <a:tc>
                  <a:txBody>
                    <a:bodyPr/>
                    <a:lstStyle/>
                    <a:p>
                      <a:pPr algn="ctr"/>
                      <a:r>
                        <a:rPr lang="en-US" sz="1800" b="1" dirty="0" smtClean="0">
                          <a:latin typeface="Georgia" panose="02040502050405020303" pitchFamily="18" charset="0"/>
                        </a:rPr>
                        <a:t>B.</a:t>
                      </a:r>
                      <a:r>
                        <a:rPr lang="en-US" sz="1300" baseline="0" dirty="0" smtClean="0">
                          <a:latin typeface="Georgia" panose="02040502050405020303" pitchFamily="18" charset="0"/>
                        </a:rPr>
                        <a:t> </a:t>
                      </a:r>
                      <a:r>
                        <a:rPr lang="en-US" sz="1300" dirty="0" smtClean="0">
                          <a:latin typeface="Georgia" panose="02040502050405020303" pitchFamily="18" charset="0"/>
                        </a:rPr>
                        <a:t>Threats to farming by land losses</a:t>
                      </a:r>
                      <a:r>
                        <a:rPr lang="en-US" sz="1300" baseline="0" dirty="0" smtClean="0">
                          <a:latin typeface="Georgia" panose="02040502050405020303" pitchFamily="18" charset="0"/>
                        </a:rPr>
                        <a:t> (due to erosion and submergence) and pollution will increase in the Niger Delta</a:t>
                      </a:r>
                      <a:endParaRPr lang="en-US" sz="1300" dirty="0">
                        <a:latin typeface="Georgia" panose="02040502050405020303" pitchFamily="18" charset="0"/>
                      </a:endParaRP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Georgia" panose="02040502050405020303" pitchFamily="18" charset="0"/>
                        </a:rPr>
                        <a:t>D.</a:t>
                      </a:r>
                      <a:r>
                        <a:rPr lang="en-US" sz="1400" dirty="0" smtClean="0">
                          <a:latin typeface="Georgia" panose="02040502050405020303" pitchFamily="18" charset="0"/>
                        </a:rPr>
                        <a:t> Oil Spills in South Africa. By Jane | Ocean Adventure (December 2, 2014) | (https://oceanadventures.co.za/oil-spills-south-africa/)</a:t>
                      </a: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2"/>
                  </a:ext>
                </a:extLst>
              </a:tr>
              <a:tr h="2449526">
                <a:tc>
                  <a:txBody>
                    <a:bodyPr/>
                    <a:lstStyle/>
                    <a:p>
                      <a:endParaRPr lang="en-US" dirty="0"/>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tc>
                  <a:txBody>
                    <a:bodyPr/>
                    <a:lstStyle/>
                    <a:p>
                      <a:endParaRPr lang="en-US" dirty="0"/>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0" y="-27384"/>
            <a:ext cx="12134850" cy="1015663"/>
          </a:xfrm>
          <a:prstGeom prst="rect">
            <a:avLst/>
          </a:prstGeom>
          <a:solidFill>
            <a:schemeClr val="accent6">
              <a:lumMod val="60000"/>
              <a:lumOff val="40000"/>
            </a:schemeClr>
          </a:solidFill>
          <a:ln w="38100">
            <a:solidFill>
              <a:srgbClr val="C00000"/>
            </a:solidFill>
          </a:ln>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RESOURCE </a:t>
            </a:r>
            <a:r>
              <a:rPr lang="en-US" sz="2000" b="1" dirty="0" smtClean="0">
                <a:latin typeface="Tahoma" panose="020B0604030504040204" pitchFamily="34" charset="0"/>
                <a:ea typeface="Tahoma" panose="020B0604030504040204" pitchFamily="34" charset="0"/>
                <a:cs typeface="Tahoma" panose="020B0604030504040204" pitchFamily="34" charset="0"/>
              </a:rPr>
              <a:t>DAMAGES</a:t>
            </a:r>
            <a:r>
              <a:rPr lang="en-US" sz="2000" b="1" dirty="0">
                <a:latin typeface="Tahoma" panose="020B0604030504040204" pitchFamily="34" charset="0"/>
                <a:ea typeface="Tahoma" panose="020B0604030504040204" pitchFamily="34" charset="0"/>
                <a:cs typeface="Tahoma" panose="020B0604030504040204" pitchFamily="34" charset="0"/>
              </a:rPr>
              <a:t>, OCCUPATIONAL </a:t>
            </a:r>
            <a:r>
              <a:rPr lang="en-US" sz="2000" b="1" dirty="0" smtClean="0">
                <a:latin typeface="Tahoma" panose="020B0604030504040204" pitchFamily="34" charset="0"/>
                <a:ea typeface="Tahoma" panose="020B0604030504040204" pitchFamily="34" charset="0"/>
                <a:cs typeface="Tahoma" panose="020B0604030504040204" pitchFamily="34" charset="0"/>
              </a:rPr>
              <a:t>LOSSES</a:t>
            </a:r>
            <a:r>
              <a:rPr lang="en-US" sz="2000" b="1" dirty="0">
                <a:latin typeface="Tahoma" panose="020B0604030504040204" pitchFamily="34" charset="0"/>
                <a:ea typeface="Tahoma" panose="020B0604030504040204" pitchFamily="34" charset="0"/>
                <a:cs typeface="Tahoma" panose="020B0604030504040204" pitchFamily="34" charset="0"/>
              </a:rPr>
              <a:t>, POLLUTION AND COMMUNAL CONFLICT </a:t>
            </a:r>
            <a:r>
              <a:rPr lang="en-US" sz="2000" b="1" dirty="0" smtClean="0">
                <a:latin typeface="Tahoma" panose="020B0604030504040204" pitchFamily="34" charset="0"/>
                <a:ea typeface="Tahoma" panose="020B0604030504040204" pitchFamily="34" charset="0"/>
                <a:cs typeface="Tahoma" panose="020B0604030504040204" pitchFamily="34" charset="0"/>
              </a:rPr>
              <a:t>FACTORS HAVE CONTINUED TO THREATEN ECOLOGICAL SAFETY OF COASTAL MARINE AREAS OF AFRICA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AND B IN NIGERIA; AND C AND D IN SOUTH AFRICA)</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6" name="Picture 5" descr="https://encrypted-tbn3.gstatic.com/images?q=tbn:ANd9GcTfBznnMklx0bZhNYIaiQQkZiHpd2SKVMtcoEIp-JNKq55qI2JUFA"/>
          <p:cNvPicPr/>
          <p:nvPr/>
        </p:nvPicPr>
        <p:blipFill>
          <a:blip r:embed="rId3">
            <a:extLst>
              <a:ext uri="{28A0092B-C50C-407E-A947-70E740481C1C}">
                <a14:useLocalDpi xmlns:a14="http://schemas.microsoft.com/office/drawing/2010/main" val="0"/>
              </a:ext>
            </a:extLst>
          </a:blip>
          <a:srcRect/>
          <a:stretch>
            <a:fillRect/>
          </a:stretch>
        </p:blipFill>
        <p:spPr bwMode="auto">
          <a:xfrm>
            <a:off x="613108" y="1700165"/>
            <a:ext cx="5136310" cy="1792841"/>
          </a:xfrm>
          <a:prstGeom prst="rect">
            <a:avLst/>
          </a:prstGeom>
          <a:noFill/>
          <a:ln w="28575">
            <a:solidFill>
              <a:schemeClr val="tx1"/>
            </a:solidFill>
          </a:ln>
        </p:spPr>
      </p:pic>
      <p:sp>
        <p:nvSpPr>
          <p:cNvPr id="7" name="Rectangle 6"/>
          <p:cNvSpPr/>
          <p:nvPr/>
        </p:nvSpPr>
        <p:spPr>
          <a:xfrm>
            <a:off x="1656521" y="3518356"/>
            <a:ext cx="4352728" cy="215444"/>
          </a:xfrm>
          <a:prstGeom prst="rect">
            <a:avLst/>
          </a:prstGeom>
        </p:spPr>
        <p:txBody>
          <a:bodyPr wrap="square">
            <a:spAutoFit/>
          </a:bodyPr>
          <a:lstStyle/>
          <a:p>
            <a:r>
              <a:rPr lang="en-GB" sz="800" dirty="0">
                <a:latin typeface="Arial" panose="020B0604020202020204" pitchFamily="34" charset="0"/>
                <a:ea typeface="Calibri" panose="020F0502020204030204" pitchFamily="34" charset="0"/>
              </a:rPr>
              <a:t>Source: </a:t>
            </a:r>
            <a:r>
              <a:rPr lang="en-GB" sz="800" dirty="0" err="1">
                <a:latin typeface="Arial" panose="020B0604020202020204" pitchFamily="34" charset="0"/>
                <a:ea typeface="Calibri" panose="020F0502020204030204" pitchFamily="34" charset="0"/>
              </a:rPr>
              <a:t>maryelikafoundation</a:t>
            </a:r>
            <a:r>
              <a:rPr lang="en-GB" sz="800" dirty="0">
                <a:latin typeface="Arial" panose="020B0604020202020204" pitchFamily="34" charset="0"/>
                <a:ea typeface="Calibri" panose="020F0502020204030204" pitchFamily="34" charset="0"/>
              </a:rPr>
              <a:t> death of biodiversity.</a:t>
            </a:r>
            <a:endParaRPr lang="en-US" sz="800" dirty="0"/>
          </a:p>
        </p:txBody>
      </p:sp>
      <p:pic>
        <p:nvPicPr>
          <p:cNvPr id="10" name="Picture 9" descr="http://www.worldofmatter.net/files/styles/flexslider_full/public/content/slideshows/EK_CBG_01/ek_cbg_environmental_002.jpg?itok=roLs-a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79" y="4481120"/>
            <a:ext cx="5306971" cy="2061422"/>
          </a:xfrm>
          <a:prstGeom prst="rect">
            <a:avLst/>
          </a:prstGeom>
          <a:noFill/>
          <a:ln w="38100">
            <a:solidFill>
              <a:schemeClr val="tx1"/>
            </a:solidFill>
          </a:ln>
        </p:spPr>
      </p:pic>
      <p:sp>
        <p:nvSpPr>
          <p:cNvPr id="11" name="Rectangle 10"/>
          <p:cNvSpPr/>
          <p:nvPr/>
        </p:nvSpPr>
        <p:spPr>
          <a:xfrm>
            <a:off x="2629670" y="6607429"/>
            <a:ext cx="1103187" cy="215444"/>
          </a:xfrm>
          <a:prstGeom prst="rect">
            <a:avLst/>
          </a:prstGeom>
        </p:spPr>
        <p:txBody>
          <a:bodyPr wrap="none">
            <a:spAutoFit/>
          </a:bodyPr>
          <a:lstStyle/>
          <a:p>
            <a:r>
              <a:rPr lang="en-US" sz="800" dirty="0"/>
              <a:t>Source: inhabitat.com</a:t>
            </a:r>
          </a:p>
        </p:txBody>
      </p:sp>
      <p:sp>
        <p:nvSpPr>
          <p:cNvPr id="14" name="Rectangle 13"/>
          <p:cNvSpPr/>
          <p:nvPr/>
        </p:nvSpPr>
        <p:spPr>
          <a:xfrm>
            <a:off x="7945806" y="3526595"/>
            <a:ext cx="1869423" cy="215444"/>
          </a:xfrm>
          <a:prstGeom prst="rect">
            <a:avLst/>
          </a:prstGeom>
        </p:spPr>
        <p:txBody>
          <a:bodyPr wrap="none">
            <a:spAutoFit/>
          </a:bodyPr>
          <a:lstStyle/>
          <a:p>
            <a:r>
              <a:rPr lang="en-GB" sz="800" dirty="0">
                <a:latin typeface="Arial" panose="020B0604020202020204" pitchFamily="34" charset="0"/>
                <a:ea typeface="Calibri" panose="020F0502020204030204" pitchFamily="34" charset="0"/>
              </a:rPr>
              <a:t>Source: greennigeria.wordpress.com</a:t>
            </a:r>
            <a:endParaRPr lang="en-US" sz="800" dirty="0"/>
          </a:p>
        </p:txBody>
      </p:sp>
      <p:sp>
        <p:nvSpPr>
          <p:cNvPr id="2" name="Slide Number Placeholder 1"/>
          <p:cNvSpPr>
            <a:spLocks noGrp="1"/>
          </p:cNvSpPr>
          <p:nvPr>
            <p:ph type="sldNum" sz="quarter" idx="12"/>
          </p:nvPr>
        </p:nvSpPr>
        <p:spPr>
          <a:xfrm>
            <a:off x="9391650" y="6432550"/>
            <a:ext cx="2743200" cy="365125"/>
          </a:xfrm>
        </p:spPr>
        <p:txBody>
          <a:bodyPr/>
          <a:lstStyle/>
          <a:p>
            <a:fld id="{44B49888-45F7-45CE-BD68-FFD6770B3254}" type="slidenum">
              <a:rPr lang="en-US" smtClean="0"/>
              <a:t>24</a:t>
            </a:fld>
            <a:endParaRPr lang="en-US"/>
          </a:p>
        </p:txBody>
      </p:sp>
      <p:pic>
        <p:nvPicPr>
          <p:cNvPr id="15" name="Picture 14" descr="oilled_Penguin -"/>
          <p:cNvPicPr/>
          <p:nvPr/>
        </p:nvPicPr>
        <p:blipFill>
          <a:blip r:embed="rId5">
            <a:extLst>
              <a:ext uri="{28A0092B-C50C-407E-A947-70E740481C1C}">
                <a14:useLocalDpi xmlns:a14="http://schemas.microsoft.com/office/drawing/2010/main" val="0"/>
              </a:ext>
            </a:extLst>
          </a:blip>
          <a:srcRect/>
          <a:stretch>
            <a:fillRect/>
          </a:stretch>
        </p:blipFill>
        <p:spPr bwMode="auto">
          <a:xfrm>
            <a:off x="6384332" y="4576606"/>
            <a:ext cx="4992370" cy="2082165"/>
          </a:xfrm>
          <a:prstGeom prst="rect">
            <a:avLst/>
          </a:prstGeom>
          <a:noFill/>
          <a:ln w="57150">
            <a:solidFill>
              <a:schemeClr val="tx1"/>
            </a:solidFill>
          </a:ln>
        </p:spPr>
      </p:pic>
      <p:pic>
        <p:nvPicPr>
          <p:cNvPr id="16" name="Picture 15" descr="Oil spill near Robben Island affects penguins (South Africa) | The ocean  update"/>
          <p:cNvPicPr/>
          <p:nvPr/>
        </p:nvPicPr>
        <p:blipFill>
          <a:blip r:embed="rId6">
            <a:extLst>
              <a:ext uri="{28A0092B-C50C-407E-A947-70E740481C1C}">
                <a14:useLocalDpi xmlns:a14="http://schemas.microsoft.com/office/drawing/2010/main" val="0"/>
              </a:ext>
            </a:extLst>
          </a:blip>
          <a:srcRect/>
          <a:stretch>
            <a:fillRect/>
          </a:stretch>
        </p:blipFill>
        <p:spPr bwMode="auto">
          <a:xfrm>
            <a:off x="6479590" y="1677734"/>
            <a:ext cx="4897112" cy="1948344"/>
          </a:xfrm>
          <a:prstGeom prst="rect">
            <a:avLst/>
          </a:prstGeom>
          <a:noFill/>
          <a:ln w="57150">
            <a:solidFill>
              <a:schemeClr val="tx1"/>
            </a:solidFill>
          </a:ln>
        </p:spPr>
      </p:pic>
    </p:spTree>
    <p:extLst>
      <p:ext uri="{BB962C8B-B14F-4D97-AF65-F5344CB8AC3E}">
        <p14:creationId xmlns:p14="http://schemas.microsoft.com/office/powerpoint/2010/main" val="3813334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90005" cy="1634835"/>
          </a:xfrm>
          <a:solidFill>
            <a:schemeClr val="accent6">
              <a:lumMod val="60000"/>
              <a:lumOff val="40000"/>
            </a:schemeClr>
          </a:solidFill>
          <a:ln w="28575">
            <a:solidFill>
              <a:srgbClr val="C00000"/>
            </a:solidFill>
          </a:ln>
        </p:spPr>
        <p:txBody>
          <a:bodyPr>
            <a:noAutofit/>
          </a:bodyPr>
          <a:lstStyle/>
          <a:p>
            <a:pPr algn="ctr"/>
            <a:r>
              <a:rPr lang="en-US" sz="1800" b="1" dirty="0" smtClean="0">
                <a:latin typeface="Tahoma" panose="020B0604030504040204" pitchFamily="34" charset="0"/>
                <a:ea typeface="Tahoma" panose="020B0604030504040204" pitchFamily="34" charset="0"/>
                <a:cs typeface="Tahoma" panose="020B0604030504040204" pitchFamily="34" charset="0"/>
              </a:rPr>
              <a:t>THOUSANDS </a:t>
            </a:r>
            <a:r>
              <a:rPr lang="en-US" sz="1800" b="1" dirty="0">
                <a:latin typeface="Tahoma" panose="020B0604030504040204" pitchFamily="34" charset="0"/>
                <a:ea typeface="Tahoma" panose="020B0604030504040204" pitchFamily="34" charset="0"/>
                <a:cs typeface="Tahoma" panose="020B0604030504040204" pitchFamily="34" charset="0"/>
              </a:rPr>
              <a:t>OF BURIED UNDERGROUND TANKS FOR PETROL ARE </a:t>
            </a:r>
            <a:r>
              <a:rPr lang="en-US" sz="1800" b="1" dirty="0" smtClean="0">
                <a:latin typeface="Tahoma" panose="020B0604030504040204" pitchFamily="34" charset="0"/>
                <a:ea typeface="Tahoma" panose="020B0604030504040204" pitchFamily="34" charset="0"/>
                <a:cs typeface="Tahoma" panose="020B0604030504040204" pitchFamily="34" charset="0"/>
              </a:rPr>
              <a:t>POSSIBLY LEAKING </a:t>
            </a:r>
            <a:r>
              <a:rPr lang="en-US" sz="1800" b="1" dirty="0">
                <a:latin typeface="Tahoma" panose="020B0604030504040204" pitchFamily="34" charset="0"/>
                <a:ea typeface="Tahoma" panose="020B0604030504040204" pitchFamily="34" charset="0"/>
                <a:cs typeface="Tahoma" panose="020B0604030504040204" pitchFamily="34" charset="0"/>
              </a:rPr>
              <a:t>ALL OVER </a:t>
            </a:r>
            <a:r>
              <a:rPr lang="en-US" sz="1800" b="1" dirty="0" smtClean="0">
                <a:latin typeface="Tahoma" panose="020B0604030504040204" pitchFamily="34" charset="0"/>
                <a:ea typeface="Tahoma" panose="020B0604030504040204" pitchFamily="34" charset="0"/>
                <a:cs typeface="Tahoma" panose="020B0604030504040204" pitchFamily="34" charset="0"/>
              </a:rPr>
              <a:t>AFRICAN MUNICIPALITIES AND MAY CONTAMINATE </a:t>
            </a:r>
            <a:r>
              <a:rPr lang="en-US" sz="1800" b="1" dirty="0">
                <a:latin typeface="Tahoma" panose="020B0604030504040204" pitchFamily="34" charset="0"/>
                <a:ea typeface="Tahoma" panose="020B0604030504040204" pitchFamily="34" charset="0"/>
                <a:cs typeface="Tahoma" panose="020B0604030504040204" pitchFamily="34" charset="0"/>
              </a:rPr>
              <a:t>BOREHOLE WATER WITH KNOWN </a:t>
            </a:r>
            <a:r>
              <a:rPr lang="en-US" sz="1800" b="1" dirty="0" smtClean="0">
                <a:latin typeface="Tahoma" panose="020B0604030504040204" pitchFamily="34" charset="0"/>
                <a:ea typeface="Tahoma" panose="020B0604030504040204" pitchFamily="34" charset="0"/>
                <a:cs typeface="Tahoma" panose="020B0604030504040204" pitchFamily="34" charset="0"/>
              </a:rPr>
              <a:t>IMPACTS </a:t>
            </a:r>
            <a:r>
              <a:rPr lang="en-US" sz="1800" b="1" dirty="0">
                <a:latin typeface="Tahoma" panose="020B0604030504040204" pitchFamily="34" charset="0"/>
                <a:ea typeface="Tahoma" panose="020B0604030504040204" pitchFamily="34" charset="0"/>
                <a:cs typeface="Tahoma" panose="020B0604030504040204" pitchFamily="34" charset="0"/>
              </a:rPr>
              <a:t>ON HUMAN </a:t>
            </a:r>
            <a:r>
              <a:rPr lang="en-US" sz="1800" b="1" dirty="0" smtClean="0">
                <a:latin typeface="Tahoma" panose="020B0604030504040204" pitchFamily="34" charset="0"/>
                <a:ea typeface="Tahoma" panose="020B0604030504040204" pitchFamily="34" charset="0"/>
                <a:cs typeface="Tahoma" panose="020B0604030504040204" pitchFamily="34" charset="0"/>
              </a:rPr>
              <a:t>HEALTH WITHOUT </a:t>
            </a:r>
            <a:r>
              <a:rPr lang="en-US" sz="1800" b="1" dirty="0">
                <a:latin typeface="Tahoma" panose="020B0604030504040204" pitchFamily="34" charset="0"/>
                <a:ea typeface="Tahoma" panose="020B0604030504040204" pitchFamily="34" charset="0"/>
                <a:cs typeface="Tahoma" panose="020B0604030504040204" pitchFamily="34" charset="0"/>
              </a:rPr>
              <a:t>MONITORING AND MITIGATIVE ACTIONS</a:t>
            </a:r>
          </a:p>
        </p:txBody>
      </p:sp>
      <p:sp>
        <p:nvSpPr>
          <p:cNvPr id="4" name="Slide Number Placeholder 3"/>
          <p:cNvSpPr>
            <a:spLocks noGrp="1"/>
          </p:cNvSpPr>
          <p:nvPr>
            <p:ph type="sldNum" sz="quarter" idx="12"/>
          </p:nvPr>
        </p:nvSpPr>
        <p:spPr>
          <a:xfrm>
            <a:off x="9194373" y="6312767"/>
            <a:ext cx="1279663" cy="365125"/>
          </a:xfrm>
        </p:spPr>
        <p:txBody>
          <a:bodyPr/>
          <a:lstStyle/>
          <a:p>
            <a:fld id="{6D22F896-40B5-4ADD-8801-0D06FADFA095}" type="slidenum">
              <a:rPr lang="en-US" smtClean="0"/>
              <a:t>25</a:t>
            </a:fld>
            <a:endParaRPr lang="en-US" dirty="0"/>
          </a:p>
        </p:txBody>
      </p:sp>
      <p:sp>
        <p:nvSpPr>
          <p:cNvPr id="7" name="Title 1"/>
          <p:cNvSpPr txBox="1">
            <a:spLocks/>
          </p:cNvSpPr>
          <p:nvPr/>
        </p:nvSpPr>
        <p:spPr>
          <a:xfrm>
            <a:off x="6090006" y="0"/>
            <a:ext cx="6101994" cy="1634835"/>
          </a:xfrm>
          <a:prstGeom prst="rect">
            <a:avLst/>
          </a:prstGeom>
          <a:solidFill>
            <a:schemeClr val="accent6">
              <a:lumMod val="60000"/>
              <a:lumOff val="40000"/>
            </a:schemeClr>
          </a:solidFill>
          <a:ln w="28575">
            <a:solidFill>
              <a:srgbClr val="C00000"/>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00000"/>
              </a:lnSpc>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DEPICTION OF PETROLEUM PRODUCTS FATE AND TRANSPORT PROCESSES IN THE SUBSURFACE: SOME PROCESSES WILL BE ENHANCED BY HIGHER SOIL TEMPERATURE AND ELEVATION OF THE WATER TABLE IN NIGERIA DURING WET SEASONS</a:t>
            </a:r>
          </a:p>
        </p:txBody>
      </p:sp>
      <p:sp>
        <p:nvSpPr>
          <p:cNvPr id="9" name="Freeform: Shape 8"/>
          <p:cNvSpPr/>
          <p:nvPr/>
        </p:nvSpPr>
        <p:spPr>
          <a:xfrm flipH="1">
            <a:off x="6044286" y="40010"/>
            <a:ext cx="45719" cy="6817990"/>
          </a:xfrm>
          <a:custGeom>
            <a:avLst/>
            <a:gdLst>
              <a:gd name="connsiteX0" fmla="*/ 0 w 0"/>
              <a:gd name="connsiteY0" fmla="*/ 0 h 6511636"/>
              <a:gd name="connsiteX1" fmla="*/ 0 w 0"/>
              <a:gd name="connsiteY1" fmla="*/ 6511636 h 6511636"/>
            </a:gdLst>
            <a:ahLst/>
            <a:cxnLst>
              <a:cxn ang="0">
                <a:pos x="connsiteX0" y="connsiteY0"/>
              </a:cxn>
              <a:cxn ang="0">
                <a:pos x="connsiteX1" y="connsiteY1"/>
              </a:cxn>
            </a:cxnLst>
            <a:rect l="l" t="t" r="r" b="b"/>
            <a:pathLst>
              <a:path h="6511636">
                <a:moveTo>
                  <a:pt x="0" y="0"/>
                </a:moveTo>
                <a:lnTo>
                  <a:pt x="0" y="6511636"/>
                </a:lnTo>
              </a:path>
            </a:pathLst>
          </a:custGeom>
          <a:ln w="57150">
            <a:solidFill>
              <a:srgbClr val="C0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ln w="57150">
                <a:solidFill>
                  <a:schemeClr val="tx1"/>
                </a:solidFill>
              </a:ln>
            </a:endParaRPr>
          </a:p>
        </p:txBody>
      </p:sp>
      <p:pic>
        <p:nvPicPr>
          <p:cNvPr id="3" name="Picture 2"/>
          <p:cNvPicPr>
            <a:picLocks noChangeAspect="1"/>
          </p:cNvPicPr>
          <p:nvPr/>
        </p:nvPicPr>
        <p:blipFill>
          <a:blip r:embed="rId2"/>
          <a:stretch>
            <a:fillRect/>
          </a:stretch>
        </p:blipFill>
        <p:spPr>
          <a:xfrm>
            <a:off x="382138" y="1777940"/>
            <a:ext cx="11395880" cy="4801002"/>
          </a:xfrm>
          <a:prstGeom prst="rect">
            <a:avLst/>
          </a:prstGeom>
        </p:spPr>
      </p:pic>
      <p:sp>
        <p:nvSpPr>
          <p:cNvPr id="8" name="Rectangle 7"/>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p:cNvSpPr txBox="1">
            <a:spLocks/>
          </p:cNvSpPr>
          <p:nvPr/>
        </p:nvSpPr>
        <p:spPr>
          <a:xfrm>
            <a:off x="9362766" y="647433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183AA-A60C-42E8-B85B-64E6D3170A35}" type="slidenum">
              <a:rPr lang="yo-NG" smtClean="0"/>
              <a:pPr/>
              <a:t>25</a:t>
            </a:fld>
            <a:endParaRPr lang="yo-NG" dirty="0"/>
          </a:p>
        </p:txBody>
      </p:sp>
    </p:spTree>
    <p:extLst>
      <p:ext uri="{BB962C8B-B14F-4D97-AF65-F5344CB8AC3E}">
        <p14:creationId xmlns:p14="http://schemas.microsoft.com/office/powerpoint/2010/main" val="26373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86918" y="506160"/>
            <a:ext cx="4042682" cy="1015663"/>
          </a:xfrm>
          <a:prstGeom prst="rect">
            <a:avLst/>
          </a:prstGeom>
          <a:ln w="38100">
            <a:solidFill>
              <a:srgbClr val="C00000"/>
            </a:solidFill>
          </a:ln>
        </p:spPr>
        <p:txBody>
          <a:bodyPr wrap="square">
            <a:spAutoFit/>
          </a:bodyPr>
          <a:lstStyle/>
          <a:p>
            <a:pPr algn="ctr"/>
            <a:r>
              <a:rPr lang="en-GB" sz="6000" dirty="0" smtClean="0">
                <a:latin typeface="Algerian" pitchFamily="82" charset="0"/>
              </a:rPr>
              <a:t>SECTION c</a:t>
            </a:r>
            <a:endParaRPr lang="en-US" sz="6000" dirty="0">
              <a:latin typeface="Algerian" pitchFamily="82" charset="0"/>
            </a:endParaRPr>
          </a:p>
        </p:txBody>
      </p:sp>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453125"/>
            <a:ext cx="12192000" cy="1951749"/>
          </a:xfrm>
          <a:prstGeom prst="rect">
            <a:avLst/>
          </a:prstGeom>
          <a:solidFill>
            <a:schemeClr val="accent6">
              <a:lumMod val="60000"/>
              <a:lumOff val="40000"/>
            </a:schemeClr>
          </a:solidFill>
          <a:ln w="57150">
            <a:solidFill>
              <a:srgbClr val="C00000"/>
            </a:solidFill>
          </a:ln>
        </p:spPr>
        <p:txBody>
          <a:bodyPr wrap="square" rtlCol="0" anchor="ctr">
            <a:noAutofit/>
          </a:bodyPr>
          <a:lstStyle/>
          <a:p>
            <a:pPr algn="ctr"/>
            <a:r>
              <a:rPr lang="en-GB" sz="3800" b="1" dirty="0" smtClean="0">
                <a:latin typeface="Tahoma" panose="020B0604030504040204" pitchFamily="34" charset="0"/>
                <a:ea typeface="Tahoma" panose="020B0604030504040204" pitchFamily="34" charset="0"/>
                <a:cs typeface="Tahoma" panose="020B0604030504040204" pitchFamily="34" charset="0"/>
              </a:rPr>
              <a:t>HUMAN HEALTH IMPACTS OF ENVIRONMENTAL POLLUTION AND CLIMATE CHANGE IN AFRICA</a:t>
            </a:r>
            <a:endParaRPr lang="en-GB" sz="3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5740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736"/>
            <a:ext cx="12192000" cy="1384995"/>
          </a:xfrm>
          <a:prstGeom prst="rect">
            <a:avLst/>
          </a:prstGeom>
          <a:solidFill>
            <a:schemeClr val="accent6">
              <a:lumMod val="60000"/>
              <a:lumOff val="40000"/>
            </a:schemeClr>
          </a:solidFill>
          <a:ln w="38100">
            <a:solidFill>
              <a:srgbClr val="C00000"/>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THE RELATIONSHIP </a:t>
            </a:r>
            <a:r>
              <a:rPr lang="en-US" sz="2800" b="1" dirty="0">
                <a:latin typeface="Tahoma" panose="020B0604030504040204" pitchFamily="34" charset="0"/>
                <a:ea typeface="Tahoma" panose="020B0604030504040204" pitchFamily="34" charset="0"/>
                <a:cs typeface="Tahoma" panose="020B0604030504040204" pitchFamily="34" charset="0"/>
              </a:rPr>
              <a:t>BETWEEN </a:t>
            </a:r>
            <a:r>
              <a:rPr lang="en-US" sz="2800" b="1" dirty="0" smtClean="0">
                <a:latin typeface="Tahoma" panose="020B0604030504040204" pitchFamily="34" charset="0"/>
                <a:ea typeface="Tahoma" panose="020B0604030504040204" pitchFamily="34" charset="0"/>
                <a:cs typeface="Tahoma" panose="020B0604030504040204" pitchFamily="34" charset="0"/>
              </a:rPr>
              <a:t>INFRASTRUCTURE DEVELOPMENT/OPERATION AND </a:t>
            </a:r>
            <a:r>
              <a:rPr lang="en-US" sz="2800" b="1" dirty="0">
                <a:latin typeface="Tahoma" panose="020B0604030504040204" pitchFamily="34" charset="0"/>
                <a:ea typeface="Tahoma" panose="020B0604030504040204" pitchFamily="34" charset="0"/>
                <a:cs typeface="Tahoma" panose="020B0604030504040204" pitchFamily="34" charset="0"/>
              </a:rPr>
              <a:t>THEIR IMPACTS ON THE </a:t>
            </a:r>
            <a:r>
              <a:rPr lang="en-US" sz="2800" b="1" dirty="0" smtClean="0">
                <a:latin typeface="Tahoma" panose="020B0604030504040204" pitchFamily="34" charset="0"/>
                <a:ea typeface="Tahoma" panose="020B0604030504040204" pitchFamily="34" charset="0"/>
                <a:cs typeface="Tahoma" panose="020B0604030504040204" pitchFamily="34" charset="0"/>
              </a:rPr>
              <a:t>ENVIRONMENT AND HUMAN HEALTH</a:t>
            </a:r>
            <a:endParaRPr lang="en-GB" sz="2800" b="1" dirty="0">
              <a:solidFill>
                <a:srgbClr val="FF0000"/>
              </a:solidFill>
              <a:latin typeface="Tahoma" pitchFamily="34" charset="0"/>
              <a:ea typeface="Tahoma" pitchFamily="34" charset="0"/>
              <a:cs typeface="Tahoma" pitchFamily="34" charset="0"/>
            </a:endParaRP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2" name="Slide Number Placeholder 1"/>
          <p:cNvSpPr>
            <a:spLocks noGrp="1"/>
          </p:cNvSpPr>
          <p:nvPr>
            <p:ph type="sldNum" sz="quarter" idx="12"/>
          </p:nvPr>
        </p:nvSpPr>
        <p:spPr>
          <a:xfrm>
            <a:off x="9380560" y="6438238"/>
            <a:ext cx="2743200" cy="365125"/>
          </a:xfrm>
        </p:spPr>
        <p:txBody>
          <a:bodyPr/>
          <a:lstStyle/>
          <a:p>
            <a:fld id="{44B49888-45F7-45CE-BD68-FFD6770B3254}" type="slidenum">
              <a:rPr lang="en-US" smtClean="0"/>
              <a:t>27</a:t>
            </a:fld>
            <a:endParaRPr lang="en-US"/>
          </a:p>
        </p:txBody>
      </p:sp>
      <p:pic>
        <p:nvPicPr>
          <p:cNvPr id="33" name="Picture 32"/>
          <p:cNvPicPr/>
          <p:nvPr/>
        </p:nvPicPr>
        <p:blipFill>
          <a:blip r:embed="rId2" cstate="print">
            <a:extLst>
              <a:ext uri="{28A0092B-C50C-407E-A947-70E740481C1C}">
                <a14:useLocalDpi xmlns:a14="http://schemas.microsoft.com/office/drawing/2010/main" val="0"/>
              </a:ext>
            </a:extLst>
          </a:blip>
          <a:stretch>
            <a:fillRect/>
          </a:stretch>
        </p:blipFill>
        <p:spPr bwMode="auto">
          <a:xfrm>
            <a:off x="1132114" y="1698172"/>
            <a:ext cx="10221686" cy="4838239"/>
          </a:xfrm>
          <a:prstGeom prst="rect">
            <a:avLst/>
          </a:prstGeom>
          <a:noFill/>
          <a:ln>
            <a:noFill/>
          </a:ln>
        </p:spPr>
      </p:pic>
    </p:spTree>
    <p:extLst>
      <p:ext uri="{BB962C8B-B14F-4D97-AF65-F5344CB8AC3E}">
        <p14:creationId xmlns:p14="http://schemas.microsoft.com/office/powerpoint/2010/main" val="161843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6334974"/>
            <a:ext cx="2743200" cy="365125"/>
          </a:xfrm>
        </p:spPr>
        <p:txBody>
          <a:bodyPr/>
          <a:lstStyle/>
          <a:p>
            <a:fld id="{4CD183AA-A60C-42E8-B85B-64E6D3170A35}" type="slidenum">
              <a:rPr lang="yo-NG" smtClean="0"/>
              <a:pPr/>
              <a:t>28</a:t>
            </a:fld>
            <a:endParaRPr lang="yo-NG"/>
          </a:p>
        </p:txBody>
      </p:sp>
      <p:pic>
        <p:nvPicPr>
          <p:cNvPr id="100354" name="Picture 2" descr="C:\Users\zak\Documents\new\2nd lecture file 7.jpg"/>
          <p:cNvPicPr>
            <a:picLocks noChangeAspect="1" noChangeArrowheads="1"/>
          </p:cNvPicPr>
          <p:nvPr/>
        </p:nvPicPr>
        <p:blipFill rotWithShape="1">
          <a:blip r:embed="rId2">
            <a:extLst>
              <a:ext uri="{28A0092B-C50C-407E-A947-70E740481C1C}">
                <a14:useLocalDpi xmlns:a14="http://schemas.microsoft.com/office/drawing/2010/main" val="0"/>
              </a:ext>
            </a:extLst>
          </a:blip>
          <a:srcRect t="18806"/>
          <a:stretch/>
        </p:blipFill>
        <p:spPr bwMode="auto">
          <a:xfrm>
            <a:off x="907142" y="1759131"/>
            <a:ext cx="10377715" cy="4999024"/>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1923515286"/>
              </p:ext>
            </p:extLst>
          </p:nvPr>
        </p:nvGraphicFramePr>
        <p:xfrm>
          <a:off x="0" y="30480"/>
          <a:ext cx="12192000" cy="1615440"/>
        </p:xfrm>
        <a:graphic>
          <a:graphicData uri="http://schemas.openxmlformats.org/drawingml/2006/table">
            <a:tbl>
              <a:tblPr/>
              <a:tblGrid>
                <a:gridCol w="12192000">
                  <a:extLst>
                    <a:ext uri="{9D8B030D-6E8A-4147-A177-3AD203B41FA5}">
                      <a16:colId xmlns:a16="http://schemas.microsoft.com/office/drawing/2014/main" val="20000"/>
                    </a:ext>
                  </a:extLst>
                </a:gridCol>
              </a:tblGrid>
              <a:tr h="1406434">
                <a:tc>
                  <a:txBody>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HUMAN</a:t>
                      </a:r>
                      <a:r>
                        <a:rPr lang="en-US" sz="4000" b="1" baseline="0" dirty="0" smtClean="0">
                          <a:latin typeface="Tahoma" panose="020B0604030504040204" pitchFamily="34" charset="0"/>
                          <a:ea typeface="Tahoma" panose="020B0604030504040204" pitchFamily="34" charset="0"/>
                          <a:cs typeface="Tahoma" panose="020B0604030504040204" pitchFamily="34" charset="0"/>
                        </a:rPr>
                        <a:t> MORTALITY</a:t>
                      </a:r>
                      <a:r>
                        <a:rPr lang="en-US" sz="4000" b="1" dirty="0" smtClean="0">
                          <a:latin typeface="Tahoma" panose="020B0604030504040204" pitchFamily="34" charset="0"/>
                          <a:ea typeface="Tahoma" panose="020B0604030504040204" pitchFamily="34" charset="0"/>
                          <a:cs typeface="Tahoma" panose="020B0604030504040204" pitchFamily="34" charset="0"/>
                        </a:rPr>
                        <a:t> IMPACTS OF GLOBAL CLIMATE CHANGE</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GB"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DEATH</a:t>
                      </a:r>
                      <a:r>
                        <a:rPr lang="en-GB" sz="2000" b="1"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S  </a:t>
                      </a:r>
                      <a:r>
                        <a:rPr lang="en-GB" sz="20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THAT CAN BE ATTRIBUTED TO CLIMATE CHANGE IN VARIOUS COUNTRIES</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3884652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9" name="Picture 8"/>
          <p:cNvPicPr>
            <a:picLocks noChangeAspect="1"/>
          </p:cNvPicPr>
          <p:nvPr/>
        </p:nvPicPr>
        <p:blipFill rotWithShape="1">
          <a:blip r:embed="rId2"/>
          <a:srcRect t="9424"/>
          <a:stretch/>
        </p:blipFill>
        <p:spPr>
          <a:xfrm>
            <a:off x="6114196" y="2424123"/>
            <a:ext cx="5790175" cy="2296361"/>
          </a:xfrm>
          <a:prstGeom prst="rect">
            <a:avLst/>
          </a:prstGeom>
          <a:ln w="28575">
            <a:solidFill>
              <a:schemeClr val="tx1"/>
            </a:solidFill>
          </a:ln>
        </p:spPr>
      </p:pic>
      <p:sp>
        <p:nvSpPr>
          <p:cNvPr id="11" name="TextBox 10"/>
          <p:cNvSpPr txBox="1"/>
          <p:nvPr/>
        </p:nvSpPr>
        <p:spPr>
          <a:xfrm>
            <a:off x="0" y="13560"/>
            <a:ext cx="12192000" cy="1508105"/>
          </a:xfrm>
          <a:prstGeom prst="rect">
            <a:avLst/>
          </a:prstGeom>
          <a:solidFill>
            <a:schemeClr val="accent6">
              <a:lumMod val="60000"/>
              <a:lumOff val="40000"/>
            </a:schemeClr>
          </a:solidFill>
          <a:ln w="38100">
            <a:solidFill>
              <a:srgbClr val="C00000"/>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HEALTH IMPACTS OF GLOBAL CLIMATE CHANGE</a:t>
            </a:r>
            <a:endParaRPr lang="en-US" sz="1600" b="1" dirty="0" smtClean="0">
              <a:latin typeface="Tahoma" panose="020B0604030504040204" pitchFamily="34" charset="0"/>
              <a:ea typeface="Tahoma" panose="020B0604030504040204" pitchFamily="34" charset="0"/>
              <a:cs typeface="Tahoma" panose="020B0604030504040204" pitchFamily="34" charset="0"/>
            </a:endParaRPr>
          </a:p>
          <a:p>
            <a:pPr algn="ct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HUMAN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INTAKE OF CONTAMINANTS THAT WILL BE MADE MORE ACCESSIBLE BY GLOBAL CLIMATE CHANGE</a:t>
            </a:r>
          </a:p>
          <a:p>
            <a:pPr algn="ctr"/>
            <a:r>
              <a:rPr lang="en-US" sz="1200" b="1" dirty="0">
                <a:solidFill>
                  <a:srgbClr val="FF0000"/>
                </a:solidFill>
                <a:latin typeface="Tahoma" pitchFamily="34" charset="0"/>
                <a:ea typeface="Tahoma" pitchFamily="34" charset="0"/>
                <a:cs typeface="Tahoma" pitchFamily="34" charset="0"/>
              </a:rPr>
              <a:t>THERE ARE DIRECT QUANTITATIVE RELATIONSHIPS BETWEEN CONTAMINANT CONCENTRATION IN AIR, SOIL &amp; WATER AND HUMAN INTAKE, WITH POTENTIAL HEALTH EFFECTS </a:t>
            </a:r>
            <a:endParaRPr lang="en-GB" sz="1200" b="1" dirty="0">
              <a:solidFill>
                <a:srgbClr val="FF0000"/>
              </a:solidFill>
              <a:latin typeface="Tahoma" pitchFamily="34" charset="0"/>
              <a:ea typeface="Tahoma" pitchFamily="34" charset="0"/>
              <a:cs typeface="Tahoma" pitchFamily="34" charset="0"/>
            </a:endParaRPr>
          </a:p>
        </p:txBody>
      </p:sp>
      <p:pic>
        <p:nvPicPr>
          <p:cNvPr id="16" name="Picture 15"/>
          <p:cNvPicPr>
            <a:picLocks noChangeAspect="1"/>
          </p:cNvPicPr>
          <p:nvPr/>
        </p:nvPicPr>
        <p:blipFill>
          <a:blip r:embed="rId3"/>
          <a:stretch>
            <a:fillRect/>
          </a:stretch>
        </p:blipFill>
        <p:spPr>
          <a:xfrm>
            <a:off x="298432" y="2431991"/>
            <a:ext cx="5329646" cy="2288493"/>
          </a:xfrm>
          <a:prstGeom prst="rect">
            <a:avLst/>
          </a:prstGeom>
          <a:ln w="28575">
            <a:solidFill>
              <a:schemeClr val="tx1"/>
            </a:solidFill>
          </a:ln>
        </p:spPr>
      </p:pic>
      <p:sp>
        <p:nvSpPr>
          <p:cNvPr id="17" name="Rectangle 3"/>
          <p:cNvSpPr txBox="1">
            <a:spLocks noChangeArrowheads="1"/>
          </p:cNvSpPr>
          <p:nvPr/>
        </p:nvSpPr>
        <p:spPr bwMode="auto">
          <a:xfrm>
            <a:off x="243840" y="4825846"/>
            <a:ext cx="11660531" cy="191182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a:spcBef>
                <a:spcPct val="10000"/>
              </a:spcBef>
              <a:tabLst>
                <a:tab pos="520700" algn="l"/>
              </a:tabLst>
            </a:pPr>
            <a:r>
              <a:rPr lang="en-US" altLang="en-US" sz="1200" dirty="0">
                <a:latin typeface="Georgia" panose="02040502050405020303" pitchFamily="18" charset="0"/>
              </a:rPr>
              <a:t>IN	=  the intake defined as the amount of a specific chemical in a contaminated medium  taken (mg/kg of body weight per day).</a:t>
            </a:r>
          </a:p>
          <a:p>
            <a:pPr marL="168275" indent="-168275">
              <a:spcBef>
                <a:spcPct val="10000"/>
              </a:spcBef>
              <a:tabLst>
                <a:tab pos="520700" algn="l"/>
                <a:tab pos="1031875" algn="l"/>
              </a:tabLst>
            </a:pPr>
            <a:r>
              <a:rPr lang="en-US" altLang="en-US" sz="1200" dirty="0">
                <a:latin typeface="Georgia" panose="02040502050405020303" pitchFamily="18" charset="0"/>
              </a:rPr>
              <a:t>C  	=  the average chemical concentration contacted over the exposure period	 (mg/L for liquid and gases, and mg/mg for solids);</a:t>
            </a:r>
          </a:p>
          <a:p>
            <a:pPr marL="168275" indent="-168275">
              <a:spcBef>
                <a:spcPct val="10000"/>
              </a:spcBef>
              <a:tabLst>
                <a:tab pos="520700" algn="l"/>
                <a:tab pos="1031875" algn="l"/>
              </a:tabLst>
            </a:pPr>
            <a:r>
              <a:rPr lang="en-US" altLang="en-US" sz="1200" dirty="0">
                <a:latin typeface="Georgia" panose="02040502050405020303" pitchFamily="18" charset="0"/>
              </a:rPr>
              <a:t>IR 	=  the intake rate defined as the amount of the contaminated medium contacted per unit of time or event (mg/day or L/day)</a:t>
            </a:r>
          </a:p>
          <a:p>
            <a:pPr marL="168275" indent="-168275">
              <a:spcBef>
                <a:spcPct val="10000"/>
              </a:spcBef>
              <a:tabLst>
                <a:tab pos="520700" algn="l"/>
                <a:tab pos="1031875" algn="l"/>
              </a:tabLst>
            </a:pPr>
            <a:r>
              <a:rPr lang="en-US" altLang="en-US" sz="1200" dirty="0">
                <a:latin typeface="Georgia" panose="02040502050405020303" pitchFamily="18" charset="0"/>
              </a:rPr>
              <a:t>ABS	=  fraction of contaminants that are absorbed	</a:t>
            </a:r>
          </a:p>
          <a:p>
            <a:pPr marL="168275" indent="-168275">
              <a:spcBef>
                <a:spcPct val="10000"/>
              </a:spcBef>
              <a:tabLst>
                <a:tab pos="520700" algn="l"/>
                <a:tab pos="796925" algn="l"/>
                <a:tab pos="1031875" algn="l"/>
              </a:tabLst>
            </a:pPr>
            <a:r>
              <a:rPr lang="en-US" altLang="en-US" sz="1200" dirty="0" err="1">
                <a:latin typeface="Georgia" panose="02040502050405020303" pitchFamily="18" charset="0"/>
              </a:rPr>
              <a:t>EF</a:t>
            </a:r>
            <a:r>
              <a:rPr lang="en-US" altLang="en-US" sz="1200" dirty="0">
                <a:latin typeface="Georgia" panose="02040502050405020303" pitchFamily="18" charset="0"/>
              </a:rPr>
              <a:t> 	=  the upper-bound value of the exposure frequency (day/year)</a:t>
            </a:r>
          </a:p>
          <a:p>
            <a:pPr marL="168275" indent="-168275">
              <a:spcBef>
                <a:spcPct val="10000"/>
              </a:spcBef>
              <a:tabLst>
                <a:tab pos="520700" algn="l"/>
                <a:tab pos="1031875" algn="l"/>
              </a:tabLst>
            </a:pPr>
            <a:r>
              <a:rPr lang="en-US" altLang="en-US" sz="1200" dirty="0">
                <a:latin typeface="Georgia" panose="02040502050405020303" pitchFamily="18" charset="0"/>
              </a:rPr>
              <a:t>ED 	=  the upper-bound value of the exposure duration (years)</a:t>
            </a:r>
          </a:p>
          <a:p>
            <a:pPr marL="168275" indent="-168275">
              <a:spcBef>
                <a:spcPct val="10000"/>
              </a:spcBef>
              <a:tabLst>
                <a:tab pos="520700" algn="l"/>
                <a:tab pos="1031875" algn="l"/>
              </a:tabLst>
            </a:pPr>
            <a:r>
              <a:rPr lang="en-US" altLang="en-US" sz="1200" dirty="0">
                <a:latin typeface="Georgia" panose="02040502050405020303" pitchFamily="18" charset="0"/>
              </a:rPr>
              <a:t>BW	=  the average body weight over the exposure period (kg)</a:t>
            </a:r>
          </a:p>
          <a:p>
            <a:pPr marL="168275" indent="-168275">
              <a:spcBef>
                <a:spcPct val="10000"/>
              </a:spcBef>
              <a:tabLst>
                <a:tab pos="520700" algn="l"/>
                <a:tab pos="1031875" algn="l"/>
              </a:tabLst>
            </a:pPr>
            <a:r>
              <a:rPr lang="en-US" altLang="en-US" sz="1200" dirty="0">
                <a:latin typeface="Georgia" panose="02040502050405020303" pitchFamily="18" charset="0"/>
              </a:rPr>
              <a:t>AT	=  the average time period over which exposure is averaged (exposure duration for non-carcinogens and 70 years for carcinogens)</a:t>
            </a:r>
          </a:p>
          <a:p>
            <a:pPr marL="168275" indent="-168275">
              <a:spcBef>
                <a:spcPct val="10000"/>
              </a:spcBef>
              <a:tabLst>
                <a:tab pos="520700" algn="l"/>
                <a:tab pos="1031875" algn="l"/>
              </a:tabLst>
            </a:pPr>
            <a:r>
              <a:rPr lang="en-US" altLang="en-US" sz="1200" dirty="0" err="1">
                <a:latin typeface="Georgia" panose="02040502050405020303" pitchFamily="18" charset="0"/>
              </a:rPr>
              <a:t>V</a:t>
            </a:r>
            <a:r>
              <a:rPr lang="en-US" altLang="en-US" sz="1200" baseline="-25000" dirty="0" err="1">
                <a:latin typeface="Georgia" panose="02040502050405020303" pitchFamily="18" charset="0"/>
              </a:rPr>
              <a:t>t</a:t>
            </a:r>
            <a:r>
              <a:rPr lang="en-US" altLang="en-US" sz="1200" dirty="0">
                <a:latin typeface="Georgia" panose="02040502050405020303" pitchFamily="18" charset="0"/>
              </a:rPr>
              <a:t>	=  the volume of contaminant released at the performance time frame of interest, t</a:t>
            </a:r>
          </a:p>
        </p:txBody>
      </p:sp>
      <p:sp>
        <p:nvSpPr>
          <p:cNvPr id="18" name="Slide Number Placeholder 17"/>
          <p:cNvSpPr>
            <a:spLocks noGrp="1"/>
          </p:cNvSpPr>
          <p:nvPr>
            <p:ph type="sldNum" sz="quarter" idx="12"/>
          </p:nvPr>
        </p:nvSpPr>
        <p:spPr>
          <a:xfrm>
            <a:off x="9464040" y="6508750"/>
            <a:ext cx="2743200" cy="365125"/>
          </a:xfrm>
        </p:spPr>
        <p:txBody>
          <a:bodyPr/>
          <a:lstStyle/>
          <a:p>
            <a:fld id="{44B49888-45F7-45CE-BD68-FFD6770B3254}" type="slidenum">
              <a:rPr lang="en-US" smtClean="0"/>
              <a:t>29</a:t>
            </a:fld>
            <a:endParaRPr lang="en-US"/>
          </a:p>
        </p:txBody>
      </p:sp>
      <p:graphicFrame>
        <p:nvGraphicFramePr>
          <p:cNvPr id="3" name="Table 2"/>
          <p:cNvGraphicFramePr>
            <a:graphicFrameLocks noGrp="1"/>
          </p:cNvGraphicFramePr>
          <p:nvPr>
            <p:extLst/>
          </p:nvPr>
        </p:nvGraphicFramePr>
        <p:xfrm>
          <a:off x="0" y="1531295"/>
          <a:ext cx="12192000" cy="802158"/>
        </p:xfrm>
        <a:graphic>
          <a:graphicData uri="http://schemas.openxmlformats.org/drawingml/2006/table">
            <a:tbl>
              <a:tblPr firstRow="1" bandRow="1">
                <a:tableStyleId>{5940675A-B579-460E-94D1-54222C63F5DA}</a:tableStyleId>
              </a:tblPr>
              <a:tblGrid>
                <a:gridCol w="5925687">
                  <a:extLst>
                    <a:ext uri="{9D8B030D-6E8A-4147-A177-3AD203B41FA5}">
                      <a16:colId xmlns:a16="http://schemas.microsoft.com/office/drawing/2014/main" val="1190399471"/>
                    </a:ext>
                  </a:extLst>
                </a:gridCol>
                <a:gridCol w="6266313">
                  <a:extLst>
                    <a:ext uri="{9D8B030D-6E8A-4147-A177-3AD203B41FA5}">
                      <a16:colId xmlns:a16="http://schemas.microsoft.com/office/drawing/2014/main" val="1036851596"/>
                    </a:ext>
                  </a:extLst>
                </a:gridCol>
              </a:tblGrid>
              <a:tr h="802158">
                <a:tc>
                  <a:txBody>
                    <a:bodyPr/>
                    <a:lstStyle/>
                    <a:p>
                      <a:pPr algn="ctr"/>
                      <a:r>
                        <a:rPr lang="en-US" sz="1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THE BASIC EQUATION OF HUMAN EXPOSURE ASSESSMENT</a:t>
                      </a:r>
                      <a:r>
                        <a:rPr lang="en-US" sz="11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THAT CAN BE USED TO DETERMINE HOW MUCH CONTAMINATE IS TAKEN IN BY AN INDIVIDUAL WHO IS EXPOSED TO IT OVER A GIVEN TIME INTERVAL</a:t>
                      </a:r>
                      <a:endParaRPr lang="en-US" sz="11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sz="9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noFill/>
                  </a:tcPr>
                </a:tc>
                <a:tc>
                  <a:txBody>
                    <a:bodyPr/>
                    <a:lstStyle/>
                    <a:p>
                      <a:pPr algn="ctr"/>
                      <a:r>
                        <a:rPr lang="en-US" sz="1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SOME CONTAMINANTS TAKEN IN BY RESIDENTS BY POLLUTED AREAS REQUIRE THRESHOLD DOSES FOR MANIFESTATION OF DISEASES</a:t>
                      </a:r>
                      <a:r>
                        <a:rPr lang="en-US" sz="11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JUST BECAUSE IT HAS NOT HAPPENED YET DOES NOT MEAN IT WILL NOT HAPPEN IN THE FUTURE</a:t>
                      </a: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2561351205"/>
                  </a:ext>
                </a:extLst>
              </a:tr>
            </a:tbl>
          </a:graphicData>
        </a:graphic>
      </p:graphicFrame>
      <p:cxnSp>
        <p:nvCxnSpPr>
          <p:cNvPr id="10" name="Straight Connector 9"/>
          <p:cNvCxnSpPr/>
          <p:nvPr/>
        </p:nvCxnSpPr>
        <p:spPr>
          <a:xfrm flipH="1">
            <a:off x="5926510" y="2363751"/>
            <a:ext cx="1" cy="244844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951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18" y="-1"/>
            <a:ext cx="12189309" cy="1235070"/>
          </a:xfrm>
          <a:prstGeom prst="rect">
            <a:avLst/>
          </a:prstGeom>
          <a:solidFill>
            <a:schemeClr val="accent6">
              <a:lumMod val="60000"/>
              <a:lumOff val="40000"/>
            </a:schemeClr>
          </a:solidFill>
          <a:ln w="57150">
            <a:solidFill>
              <a:srgbClr val="C00000"/>
            </a:solidFill>
          </a:ln>
        </p:spPr>
        <p:txBody>
          <a:bodyPr wrap="square" rtlCol="0" anchor="ctr">
            <a:noAutofit/>
          </a:bodyPr>
          <a:lstStyle/>
          <a:p>
            <a:pPr algn="ctr"/>
            <a:r>
              <a:rPr lang="en-US" sz="3400" b="1" dirty="0">
                <a:latin typeface="Tahoma" panose="020B0604030504040204" pitchFamily="34" charset="0"/>
                <a:ea typeface="Tahoma" panose="020B0604030504040204" pitchFamily="34" charset="0"/>
                <a:cs typeface="Tahoma" panose="020B0604030504040204" pitchFamily="34" charset="0"/>
              </a:rPr>
              <a:t>SECTORS   IDENTIFIED BY UNEP (2011) AS KEY </a:t>
            </a:r>
          </a:p>
          <a:p>
            <a:pPr algn="ctr"/>
            <a:r>
              <a:rPr lang="en-US" sz="3400" b="1" dirty="0">
                <a:latin typeface="Tahoma" panose="020B0604030504040204" pitchFamily="34" charset="0"/>
                <a:ea typeface="Tahoma" panose="020B0604030504040204" pitchFamily="34" charset="0"/>
                <a:cs typeface="Tahoma" panose="020B0604030504040204" pitchFamily="34" charset="0"/>
              </a:rPr>
              <a:t>TO GREENING THE ECONOMY </a:t>
            </a:r>
          </a:p>
        </p:txBody>
      </p:sp>
      <p:sp>
        <p:nvSpPr>
          <p:cNvPr id="5" name="TextBox 4"/>
          <p:cNvSpPr txBox="1"/>
          <p:nvPr/>
        </p:nvSpPr>
        <p:spPr>
          <a:xfrm>
            <a:off x="654989" y="2028601"/>
            <a:ext cx="5562469" cy="2785378"/>
          </a:xfrm>
          <a:prstGeom prst="rect">
            <a:avLst/>
          </a:prstGeom>
          <a:noFill/>
        </p:spPr>
        <p:txBody>
          <a:bodyPr wrap="square" rtlCol="0">
            <a:spAutoFit/>
          </a:bodyPr>
          <a:lstStyle/>
          <a:p>
            <a:pPr marL="231775" indent="-231775">
              <a:spcAft>
                <a:spcPts val="600"/>
              </a:spcAft>
              <a:buFont typeface="Arial" pitchFamily="34" charset="0"/>
              <a:buChar char="•"/>
            </a:pPr>
            <a:r>
              <a:rPr lang="en-US" sz="2000" b="1" dirty="0" smtClean="0">
                <a:latin typeface="Tahoma" panose="020B0604030504040204" pitchFamily="34" charset="0"/>
                <a:ea typeface="Tahoma" panose="020B0604030504040204" pitchFamily="34" charset="0"/>
                <a:cs typeface="Tahoma" panose="020B0604030504040204" pitchFamily="34" charset="0"/>
              </a:rPr>
              <a:t>AGRICULTURAL PRACTICES AND FORESTRY</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231775" indent="-231775">
              <a:lnSpc>
                <a:spcPct val="200000"/>
              </a:lnSpc>
              <a:spcAft>
                <a:spcPts val="600"/>
              </a:spcAft>
              <a:buFont typeface="Arial" pitchFamily="34" charset="0"/>
              <a:buChar char="•"/>
            </a:pPr>
            <a:r>
              <a:rPr lang="en-US" sz="2000" b="1" dirty="0" smtClean="0">
                <a:latin typeface="Tahoma" panose="020B0604030504040204" pitchFamily="34" charset="0"/>
                <a:ea typeface="Tahoma" panose="020B0604030504040204" pitchFamily="34" charset="0"/>
                <a:cs typeface="Tahoma" panose="020B0604030504040204" pitchFamily="34" charset="0"/>
              </a:rPr>
              <a:t>BUILDING MATERIALS</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231775" indent="-231775">
              <a:lnSpc>
                <a:spcPct val="200000"/>
              </a:lnSpc>
              <a:spcAft>
                <a:spcPts val="600"/>
              </a:spcAft>
              <a:buFont typeface="Arial" pitchFamily="34" charset="0"/>
              <a:buChar char="•"/>
            </a:pPr>
            <a:r>
              <a:rPr lang="en-US" sz="2000" b="1" dirty="0" smtClean="0">
                <a:latin typeface="Tahoma" panose="020B0604030504040204" pitchFamily="34" charset="0"/>
                <a:ea typeface="Tahoma" panose="020B0604030504040204" pitchFamily="34" charset="0"/>
                <a:cs typeface="Tahoma" panose="020B0604030504040204" pitchFamily="34" charset="0"/>
              </a:rPr>
              <a:t>ENERGY </a:t>
            </a:r>
            <a:r>
              <a:rPr lang="en-US" sz="2000" b="1" dirty="0">
                <a:latin typeface="Tahoma" panose="020B0604030504040204" pitchFamily="34" charset="0"/>
                <a:ea typeface="Tahoma" panose="020B0604030504040204" pitchFamily="34" charset="0"/>
                <a:cs typeface="Tahoma" panose="020B0604030504040204" pitchFamily="34" charset="0"/>
              </a:rPr>
              <a:t>SUPPLY</a:t>
            </a:r>
          </a:p>
          <a:p>
            <a:pPr marL="231775" indent="-231775">
              <a:lnSpc>
                <a:spcPct val="200000"/>
              </a:lnSpc>
              <a:spcAft>
                <a:spcPts val="600"/>
              </a:spcAft>
              <a:buFont typeface="Arial" pitchFamily="34" charset="0"/>
              <a:buChar char="•"/>
            </a:pPr>
            <a:r>
              <a:rPr lang="en-US" sz="2000" b="1" dirty="0" smtClean="0">
                <a:latin typeface="Tahoma" panose="020B0604030504040204" pitchFamily="34" charset="0"/>
                <a:ea typeface="Tahoma" panose="020B0604030504040204" pitchFamily="34" charset="0"/>
                <a:cs typeface="Tahoma" panose="020B0604030504040204" pitchFamily="34" charset="0"/>
              </a:rPr>
              <a:t>FISHERIES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6401915" y="2001305"/>
            <a:ext cx="5728460" cy="2376356"/>
          </a:xfrm>
          <a:prstGeom prst="rect">
            <a:avLst/>
          </a:prstGeom>
          <a:noFill/>
        </p:spPr>
        <p:txBody>
          <a:bodyPr wrap="square" rtlCol="0">
            <a:spAutoFit/>
          </a:bodyPr>
          <a:lstStyle/>
          <a:p>
            <a:pPr marL="231775" indent="-231775">
              <a:spcAft>
                <a:spcPts val="600"/>
              </a:spcAft>
              <a:buFont typeface="Arial"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ENERGY  EFFICIENCY  IN INDUSTRY</a:t>
            </a:r>
          </a:p>
          <a:p>
            <a:pPr marL="231775" indent="-231775">
              <a:lnSpc>
                <a:spcPct val="200000"/>
              </a:lnSpc>
              <a:spcAft>
                <a:spcPts val="600"/>
              </a:spcAft>
              <a:buFont typeface="Arial"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TOURISM</a:t>
            </a:r>
          </a:p>
          <a:p>
            <a:pPr marL="231775" indent="-231775">
              <a:lnSpc>
                <a:spcPct val="200000"/>
              </a:lnSpc>
              <a:spcAft>
                <a:spcPts val="600"/>
              </a:spcAft>
              <a:buFont typeface="Arial"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WASTE MANAGEMENT</a:t>
            </a:r>
          </a:p>
          <a:p>
            <a:pPr marL="231775" indent="-231775">
              <a:lnSpc>
                <a:spcPct val="200000"/>
              </a:lnSpc>
              <a:spcAft>
                <a:spcPts val="600"/>
              </a:spcAft>
              <a:buFont typeface="Arial"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WATER </a:t>
            </a:r>
            <a:r>
              <a:rPr lang="en-US" sz="2000" b="1" dirty="0" smtClean="0">
                <a:latin typeface="Tahoma" panose="020B0604030504040204" pitchFamily="34" charset="0"/>
                <a:ea typeface="Tahoma" panose="020B0604030504040204" pitchFamily="34" charset="0"/>
                <a:cs typeface="Tahoma" panose="020B0604030504040204" pitchFamily="34" charset="0"/>
              </a:rPr>
              <a:t>SYSTEMS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9"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3</a:t>
            </a:fld>
            <a:endParaRPr lang="en-US" dirty="0"/>
          </a:p>
        </p:txBody>
      </p:sp>
      <p:sp>
        <p:nvSpPr>
          <p:cNvPr id="2" name="Rectangle 1"/>
          <p:cNvSpPr/>
          <p:nvPr/>
        </p:nvSpPr>
        <p:spPr>
          <a:xfrm>
            <a:off x="222653" y="5248367"/>
            <a:ext cx="11746693" cy="1077218"/>
          </a:xfrm>
          <a:prstGeom prst="rect">
            <a:avLst/>
          </a:prstGeom>
        </p:spPr>
        <p:txBody>
          <a:bodyPr wrap="square">
            <a:spAutoFit/>
          </a:bodyPr>
          <a:lstStyle/>
          <a:p>
            <a:pPr marL="341313" indent="-341313" algn="just">
              <a:buFont typeface="Wingdings" panose="05000000000000000000" pitchFamily="2" charset="2"/>
              <a:buChar char="§"/>
            </a:pPr>
            <a:r>
              <a:rPr lang="en-US" sz="3200" dirty="0">
                <a:latin typeface="Georgia" panose="02040502050405020303" pitchFamily="18" charset="0"/>
              </a:rPr>
              <a:t>80% of Africa’s employment derives from agriculture, mineral exploitation, fishing and forestry (UNESEC, 2011)</a:t>
            </a:r>
          </a:p>
        </p:txBody>
      </p:sp>
      <p:sp>
        <p:nvSpPr>
          <p:cNvPr id="3" name="TextBox 2"/>
          <p:cNvSpPr txBox="1"/>
          <p:nvPr/>
        </p:nvSpPr>
        <p:spPr>
          <a:xfrm>
            <a:off x="1078174" y="1414746"/>
            <a:ext cx="10072047" cy="523220"/>
          </a:xfrm>
          <a:prstGeom prst="rect">
            <a:avLst/>
          </a:prstGeom>
          <a:noFill/>
        </p:spPr>
        <p:txBody>
          <a:bodyPr wrap="square" rtlCol="0">
            <a:spAutoFit/>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SECTORS OF GREEN ECONOMY TO ADDRESS</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51382" y="1414746"/>
            <a:ext cx="11312990" cy="33992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3" idx="2"/>
            <a:endCxn id="11" idx="2"/>
          </p:cNvCxnSpPr>
          <p:nvPr/>
        </p:nvCxnSpPr>
        <p:spPr>
          <a:xfrm flipH="1">
            <a:off x="6107877" y="1937966"/>
            <a:ext cx="6321" cy="28760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1382" y="1918224"/>
            <a:ext cx="11312990" cy="197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24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12192000" cy="1782635"/>
          </a:xfrm>
          <a:prstGeom prst="rect">
            <a:avLst/>
          </a:prstGeom>
          <a:solidFill>
            <a:schemeClr val="accent6">
              <a:lumMod val="60000"/>
              <a:lumOff val="40000"/>
            </a:schemeClr>
          </a:solidFill>
          <a:ln w="57150">
            <a:solidFill>
              <a:srgbClr val="C00000"/>
            </a:solidFill>
          </a:ln>
        </p:spPr>
        <p:txBody>
          <a:bodyPr lIns="83295" tIns="41648" rIns="83295" bIns="41648" rtlCol="0" anchor="ctr">
            <a:noAutofit/>
          </a:bodyPr>
          <a:lstStyle/>
          <a:p>
            <a:pPr algn="ctr" defTabSz="955656">
              <a:spcBef>
                <a:spcPct val="0"/>
              </a:spcBef>
              <a:defRPr/>
            </a:pPr>
            <a:r>
              <a:rPr lang="en-US" sz="2800" b="1" dirty="0" smtClean="0">
                <a:latin typeface="Tahoma" panose="020B0604030504040204" pitchFamily="34" charset="0"/>
                <a:ea typeface="Tahoma" panose="020B0604030504040204" pitchFamily="34" charset="0"/>
                <a:cs typeface="Tahoma" panose="020B0604030504040204" pitchFamily="34" charset="0"/>
              </a:rPr>
              <a:t>AIR POLLUTION AS THE MOST DAMAGING ENVIRONMENTAL HAZARD WITH RESPECT TO HUMAN MORTALITY AND HEALTH</a:t>
            </a:r>
          </a:p>
          <a:p>
            <a:pPr algn="ctr" defTabSz="955656">
              <a:spcBef>
                <a:spcPct val="0"/>
              </a:spcBef>
              <a:defRPr/>
            </a:pPr>
            <a:r>
              <a:rPr lang="en-US" sz="2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ABSOLUTE NUMBER OF DEATHS ATTRIBUTED TO AMBIENT (OUTDOOR) AIR POLLUTION, AND TO HOUSEHOLD POLLUTION FROM COOKING AND HEATING (1990-2017)</a:t>
            </a:r>
            <a:endPar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2" name="Picture 1"/>
          <p:cNvPicPr>
            <a:picLocks noChangeAspect="1"/>
          </p:cNvPicPr>
          <p:nvPr/>
        </p:nvPicPr>
        <p:blipFill>
          <a:blip r:embed="rId2"/>
          <a:stretch>
            <a:fillRect/>
          </a:stretch>
        </p:blipFill>
        <p:spPr>
          <a:xfrm>
            <a:off x="1306286" y="1910037"/>
            <a:ext cx="9289143" cy="4737189"/>
          </a:xfrm>
          <a:prstGeom prst="rect">
            <a:avLst/>
          </a:prstGeom>
        </p:spPr>
      </p:pic>
      <p:sp>
        <p:nvSpPr>
          <p:cNvPr id="7" name="Slide Number Placeholder 9"/>
          <p:cNvSpPr>
            <a:spLocks noGrp="1"/>
          </p:cNvSpPr>
          <p:nvPr>
            <p:ph type="sldNum" sz="quarter" idx="12"/>
          </p:nvPr>
        </p:nvSpPr>
        <p:spPr>
          <a:xfrm>
            <a:off x="9362766" y="6503362"/>
            <a:ext cx="2743200" cy="365125"/>
          </a:xfrm>
        </p:spPr>
        <p:txBody>
          <a:bodyPr/>
          <a:lstStyle/>
          <a:p>
            <a:fld id="{4CD183AA-A60C-42E8-B85B-64E6D3170A35}" type="slidenum">
              <a:rPr lang="yo-NG" smtClean="0"/>
              <a:pPr/>
              <a:t>30</a:t>
            </a:fld>
            <a:endParaRPr lang="yo-NG" dirty="0"/>
          </a:p>
        </p:txBody>
      </p:sp>
    </p:spTree>
    <p:extLst>
      <p:ext uri="{BB962C8B-B14F-4D97-AF65-F5344CB8AC3E}">
        <p14:creationId xmlns:p14="http://schemas.microsoft.com/office/powerpoint/2010/main" val="12355258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96000" cy="1634723"/>
          </a:xfrm>
          <a:solidFill>
            <a:schemeClr val="accent6">
              <a:lumMod val="60000"/>
              <a:lumOff val="40000"/>
            </a:schemeClr>
          </a:solidFill>
          <a:ln w="28575">
            <a:solidFill>
              <a:srgbClr val="C00000"/>
            </a:solidFill>
          </a:ln>
        </p:spPr>
        <p:txBody>
          <a:bodyPr>
            <a:no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MASS EXPOSURE OF PEOPLE TO HYDROCARBON FUMES DURING QUEUES </a:t>
            </a:r>
            <a:r>
              <a:rPr lang="en-US" sz="2000" b="1" dirty="0" smtClean="0">
                <a:latin typeface="Tahoma" panose="020B0604030504040204" pitchFamily="34" charset="0"/>
                <a:ea typeface="Tahoma" panose="020B0604030504040204" pitchFamily="34" charset="0"/>
                <a:cs typeface="Tahoma" panose="020B0604030504040204" pitchFamily="34" charset="0"/>
              </a:rPr>
              <a:t>AT PETROL STATIONS IN AFRICA IS DAMAGING TO HUMAN HEALTH</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a:xfrm>
            <a:off x="10805459" y="6470074"/>
            <a:ext cx="1279663" cy="365125"/>
          </a:xfrm>
        </p:spPr>
        <p:txBody>
          <a:bodyPr/>
          <a:lstStyle/>
          <a:p>
            <a:fld id="{6D22F896-40B5-4ADD-8801-0D06FADFA095}" type="slidenum">
              <a:rPr lang="en-US" smtClean="0"/>
              <a:t>31</a:t>
            </a:fld>
            <a:endParaRPr lang="en-US" dirty="0"/>
          </a:p>
        </p:txBody>
      </p:sp>
      <p:sp>
        <p:nvSpPr>
          <p:cNvPr id="7" name="Title 1"/>
          <p:cNvSpPr txBox="1">
            <a:spLocks/>
          </p:cNvSpPr>
          <p:nvPr/>
        </p:nvSpPr>
        <p:spPr>
          <a:xfrm>
            <a:off x="6096001" y="0"/>
            <a:ext cx="6096000" cy="1634835"/>
          </a:xfrm>
          <a:prstGeom prst="rect">
            <a:avLst/>
          </a:prstGeom>
          <a:solidFill>
            <a:schemeClr val="accent6">
              <a:lumMod val="60000"/>
              <a:lumOff val="40000"/>
            </a:schemeClr>
          </a:solidFill>
          <a:ln w="28575">
            <a:solidFill>
              <a:srgbClr val="C00000"/>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TRAFFIC JAMS IN </a:t>
            </a:r>
            <a:r>
              <a:rPr lang="en-US" sz="2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MANY AFRICAN CITIES </a:t>
            </a: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EXEMPLIFIED BY THE SITUATION IN </a:t>
            </a:r>
            <a:r>
              <a:rPr lang="en-US" sz="21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LAGOS, </a:t>
            </a:r>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ENABLES EXPOSURE OF THOUSANDS OF PEOPLE TO AUTO EMISSIONS DAILY </a:t>
            </a:r>
          </a:p>
        </p:txBody>
      </p:sp>
      <p:pic>
        <p:nvPicPr>
          <p:cNvPr id="5" name="Picture 4"/>
          <p:cNvPicPr>
            <a:picLocks noChangeAspect="1"/>
          </p:cNvPicPr>
          <p:nvPr/>
        </p:nvPicPr>
        <p:blipFill>
          <a:blip r:embed="rId2"/>
          <a:stretch>
            <a:fillRect/>
          </a:stretch>
        </p:blipFill>
        <p:spPr>
          <a:xfrm>
            <a:off x="333829" y="1721807"/>
            <a:ext cx="11553372" cy="4806323"/>
          </a:xfrm>
          <a:prstGeom prst="rect">
            <a:avLst/>
          </a:prstGeom>
        </p:spPr>
      </p:pic>
      <p:sp>
        <p:nvSpPr>
          <p:cNvPr id="6" name="Rectangle 5"/>
          <p:cNvSpPr/>
          <p:nvPr/>
        </p:nvSpPr>
        <p:spPr>
          <a:xfrm>
            <a:off x="0" y="0"/>
            <a:ext cx="12192000" cy="6858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cxnSp>
        <p:nvCxnSpPr>
          <p:cNvPr id="8" name="Straight Connector 7"/>
          <p:cNvCxnSpPr>
            <a:stCxn id="6" idx="0"/>
            <a:endCxn id="6" idx="2"/>
          </p:cNvCxnSpPr>
          <p:nvPr/>
        </p:nvCxnSpPr>
        <p:spPr>
          <a:xfrm>
            <a:off x="6096000" y="0"/>
            <a:ext cx="0" cy="6858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160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1292662"/>
          </a:xfrm>
          <a:prstGeom prst="rect">
            <a:avLst/>
          </a:prstGeom>
          <a:solidFill>
            <a:schemeClr val="accent6">
              <a:lumMod val="60000"/>
              <a:lumOff val="40000"/>
            </a:schemeClr>
          </a:solidFill>
          <a:ln w="38100">
            <a:solidFill>
              <a:srgbClr val="C00000"/>
            </a:solidFill>
          </a:ln>
        </p:spPr>
        <p:txBody>
          <a:bodyPr wrap="square" tIns="91440" bIns="91440" rtlCol="0" anchor="ctr">
            <a:spAutoFit/>
          </a:bodyPr>
          <a:lstStyle/>
          <a:p>
            <a:pPr algn="ctr"/>
            <a:r>
              <a:rPr lang="en-US" sz="2400" b="1" cap="all" dirty="0">
                <a:latin typeface="Tahoma" panose="020B0604030504040204" pitchFamily="34" charset="0"/>
                <a:ea typeface="Tahoma" panose="020B0604030504040204" pitchFamily="34" charset="0"/>
                <a:cs typeface="Tahoma" panose="020B0604030504040204" pitchFamily="34" charset="0"/>
              </a:rPr>
              <a:t>Potentially Harmful Components of Common (Household) Products </a:t>
            </a:r>
            <a:r>
              <a:rPr lang="en-US" sz="2400" b="1" cap="all" dirty="0" smtClean="0">
                <a:latin typeface="Tahoma" panose="020B0604030504040204" pitchFamily="34" charset="0"/>
                <a:ea typeface="Tahoma" panose="020B0604030504040204" pitchFamily="34" charset="0"/>
                <a:cs typeface="Tahoma" panose="020B0604030504040204" pitchFamily="34" charset="0"/>
              </a:rPr>
              <a:t>IN MOST AFRICAN COUNTRIES, some </a:t>
            </a:r>
            <a:r>
              <a:rPr lang="en-US" sz="2400" b="1" cap="all" dirty="0">
                <a:latin typeface="Tahoma" panose="020B0604030504040204" pitchFamily="34" charset="0"/>
                <a:ea typeface="Tahoma" panose="020B0604030504040204" pitchFamily="34" charset="0"/>
                <a:cs typeface="Tahoma" panose="020B0604030504040204" pitchFamily="34" charset="0"/>
              </a:rPr>
              <a:t>of which may end up in </a:t>
            </a:r>
            <a:r>
              <a:rPr lang="en-US" sz="2400" b="1" cap="all" dirty="0" smtClean="0">
                <a:latin typeface="Tahoma" panose="020B0604030504040204" pitchFamily="34" charset="0"/>
                <a:ea typeface="Tahoma" panose="020B0604030504040204" pitchFamily="34" charset="0"/>
                <a:cs typeface="Tahoma" panose="020B0604030504040204" pitchFamily="34" charset="0"/>
              </a:rPr>
              <a:t>DOMESTIC borehole water THAT IS CONSUMED </a:t>
            </a:r>
            <a:r>
              <a:rPr lang="en-US" sz="2400" b="1" cap="all"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sz="2400" b="1" cap="all"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graphicFrame>
        <p:nvGraphicFramePr>
          <p:cNvPr id="4" name="Group 177"/>
          <p:cNvGraphicFramePr>
            <a:graphicFrameLocks/>
          </p:cNvGraphicFramePr>
          <p:nvPr>
            <p:extLst/>
          </p:nvPr>
        </p:nvGraphicFramePr>
        <p:xfrm>
          <a:off x="249436" y="1390035"/>
          <a:ext cx="11492623" cy="5228478"/>
        </p:xfrm>
        <a:graphic>
          <a:graphicData uri="http://schemas.openxmlformats.org/drawingml/2006/table">
            <a:tbl>
              <a:tblPr/>
              <a:tblGrid>
                <a:gridCol w="3894469">
                  <a:extLst>
                    <a:ext uri="{9D8B030D-6E8A-4147-A177-3AD203B41FA5}">
                      <a16:colId xmlns:a16="http://schemas.microsoft.com/office/drawing/2014/main" val="20000"/>
                    </a:ext>
                  </a:extLst>
                </a:gridCol>
                <a:gridCol w="7598154">
                  <a:extLst>
                    <a:ext uri="{9D8B030D-6E8A-4147-A177-3AD203B41FA5}">
                      <a16:colId xmlns:a16="http://schemas.microsoft.com/office/drawing/2014/main" val="20001"/>
                    </a:ext>
                  </a:extLst>
                </a:gridCol>
              </a:tblGrid>
              <a:tr h="33630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Georgia" panose="02040502050405020303" pitchFamily="18" charset="0"/>
                        </a:rPr>
                        <a:t>PRODUCT</a:t>
                      </a:r>
                      <a:endParaRPr kumimoji="0" lang="en-US" sz="1600" b="0" i="0" u="none" strike="noStrike" cap="none" normalizeH="0" baseline="0" dirty="0" smtClean="0">
                        <a:ln>
                          <a:noFill/>
                        </a:ln>
                        <a:solidFill>
                          <a:srgbClr val="FF0000"/>
                        </a:solidFill>
                        <a:effectLst/>
                        <a:latin typeface="Georgia" panose="02040502050405020303" pitchFamily="18" charset="0"/>
                      </a:endParaRPr>
                    </a:p>
                  </a:txBody>
                  <a:tcPr marL="91437" marR="91437"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Georgia" panose="02040502050405020303" pitchFamily="18" charset="0"/>
                        </a:rPr>
                        <a:t>TOXIC OR HAZARDOUS COMPONENTS</a:t>
                      </a:r>
                      <a:endParaRPr kumimoji="0" lang="en-US" sz="1400" b="0" i="0" u="none" strike="noStrike" cap="none" normalizeH="0" baseline="0" dirty="0" smtClean="0">
                        <a:ln>
                          <a:noFill/>
                        </a:ln>
                        <a:solidFill>
                          <a:srgbClr val="FF0000"/>
                        </a:solidFill>
                        <a:effectLst/>
                        <a:latin typeface="Georgia" panose="02040502050405020303" pitchFamily="18" charset="0"/>
                      </a:endParaRPr>
                    </a:p>
                  </a:txBody>
                  <a:tcPr marL="91437" marR="91437"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Antifreeze (gasoline or coolant systems)</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Methanol, ethylene glycol</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1"/>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Automatic transmission fluid</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Petroleum distillates, </a:t>
                      </a:r>
                      <a:r>
                        <a:rPr kumimoji="0" lang="en-US" sz="1100" b="0" i="0" u="none" strike="noStrike" cap="none" normalizeH="0" baseline="0" dirty="0" err="1" smtClean="0">
                          <a:ln>
                            <a:noFill/>
                          </a:ln>
                          <a:solidFill>
                            <a:schemeClr val="tx1"/>
                          </a:solidFill>
                          <a:effectLst/>
                          <a:latin typeface="Georgia" panose="02040502050405020303" pitchFamily="18" charset="0"/>
                        </a:rPr>
                        <a:t>xylene</a:t>
                      </a:r>
                      <a:endParaRPr kumimoji="0" lang="en-US" sz="1100" b="0" i="0" u="none" strike="noStrike" cap="none" normalizeH="0" baseline="0" dirty="0" smtClean="0">
                        <a:ln>
                          <a:noFill/>
                        </a:ln>
                        <a:solidFill>
                          <a:schemeClr val="tx1"/>
                        </a:solidFill>
                        <a:effectLst/>
                        <a:latin typeface="Georgia" panose="02040502050405020303" pitchFamily="18" charset="0"/>
                      </a:endParaRP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2"/>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Battery acid (electrolyte)</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Sulfuric acid</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3"/>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Degreasers for driveways and garages</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Petroleum solvents ,alcohols, glycol ether</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4"/>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Degreasers for engines and metal</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Chlorinated hydrocarbons, toluene, phenols, dichloroperchloroethylene</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5"/>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eorgia" panose="02040502050405020303" pitchFamily="18" charset="0"/>
                        </a:rPr>
                        <a:t>Engine and radiator flushes</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Petroleum solvents, ketones, butanol, glycol ether</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6"/>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Hydraulic fluid (brake fluid)</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Hydrocarbons, fluorocarbons</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7"/>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Motor oils and waste oils</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Hydrocarbons</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8"/>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Gasoline and jet fuels</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Hydrocarbons</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9"/>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eorgia" panose="02040502050405020303" pitchFamily="18" charset="0"/>
                        </a:rPr>
                        <a:t>Diesel fuel, kerosene, #2 heating oil</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Hydrocarbons</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0"/>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Grease, lubes</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Hydrocarbons</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1"/>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Rustproofers</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Phenols, heavy metals</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2"/>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Car wash detergents</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Alkyl benzene </a:t>
                      </a:r>
                      <a:r>
                        <a:rPr kumimoji="0" lang="en-US" sz="1100" b="0" i="0" u="none" strike="noStrike" cap="none" normalizeH="0" baseline="0" dirty="0" err="1" smtClean="0">
                          <a:ln>
                            <a:noFill/>
                          </a:ln>
                          <a:solidFill>
                            <a:schemeClr val="tx1"/>
                          </a:solidFill>
                          <a:effectLst/>
                          <a:latin typeface="Georgia" panose="02040502050405020303" pitchFamily="18" charset="0"/>
                        </a:rPr>
                        <a:t>sulfonates</a:t>
                      </a:r>
                      <a:endParaRPr kumimoji="0" lang="en-US" sz="1100" b="0" i="0" u="none" strike="noStrike" cap="none" normalizeH="0" baseline="0" dirty="0" smtClean="0">
                        <a:ln>
                          <a:noFill/>
                        </a:ln>
                        <a:solidFill>
                          <a:schemeClr val="tx1"/>
                        </a:solidFill>
                        <a:effectLst/>
                        <a:latin typeface="Georgia" panose="02040502050405020303" pitchFamily="18" charset="0"/>
                      </a:endParaRP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3"/>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eorgia" panose="02040502050405020303" pitchFamily="18" charset="0"/>
                        </a:rPr>
                        <a:t>Car waxes and polishes</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Petroleum distillates, hydrocarbons</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4"/>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eorgia" panose="02040502050405020303" pitchFamily="18" charset="0"/>
                        </a:rPr>
                        <a:t>Asphalt and roofing tar</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Hydrocarbons</a:t>
                      </a: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5"/>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Paints, varnishes, stains and dyes</a:t>
                      </a:r>
                    </a:p>
                  </a:txBody>
                  <a:tcPr marL="91437" marR="91437" horzOverflow="overflow">
                    <a:lnL cap="flat">
                      <a:noFill/>
                    </a:lnL>
                    <a:lnR>
                      <a:noFill/>
                    </a:lnR>
                    <a:lnT>
                      <a:noFill/>
                    </a:lnT>
                    <a:lnB>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Heavy metals, toluene</a:t>
                      </a:r>
                    </a:p>
                  </a:txBody>
                  <a:tcPr marL="91437" marR="91437"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6"/>
                  </a:ext>
                </a:extLst>
              </a:tr>
              <a:tr h="3764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eorgia" panose="02040502050405020303" pitchFamily="18" charset="0"/>
                        </a:rPr>
                        <a:t>Paint and lacquer thinner</a:t>
                      </a:r>
                    </a:p>
                  </a:txBody>
                  <a:tcPr marL="91437" marR="91437" horzOverflow="overflow">
                    <a:lnL cap="flat">
                      <a:noFill/>
                    </a:lnL>
                    <a:lnR>
                      <a:noFill/>
                    </a:lnR>
                    <a:lnT>
                      <a:noFill/>
                    </a:lnT>
                    <a:lnB>
                      <a:noFill/>
                    </a:lnB>
                    <a:lnTlToBr>
                      <a:noFill/>
                    </a:lnTlToBr>
                    <a:lnBlToTr>
                      <a:noFill/>
                    </a:lnBlToTr>
                    <a:solidFill>
                      <a:srgbClr val="FF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Acetone, benzene, toluene, butyl acetate, methyl </a:t>
                      </a:r>
                      <a:r>
                        <a:rPr kumimoji="0" lang="en-US" sz="1100" b="0" i="0" u="none" strike="noStrike" cap="none" normalizeH="0" baseline="0" dirty="0" err="1" smtClean="0">
                          <a:ln>
                            <a:noFill/>
                          </a:ln>
                          <a:solidFill>
                            <a:schemeClr val="tx1"/>
                          </a:solidFill>
                          <a:effectLst/>
                          <a:latin typeface="Georgia" panose="02040502050405020303" pitchFamily="18" charset="0"/>
                        </a:rPr>
                        <a:t>ketones</a:t>
                      </a:r>
                      <a:endParaRPr kumimoji="0" lang="en-US" sz="1100" b="0" i="0" u="none" strike="noStrike" cap="none" normalizeH="0" baseline="0" dirty="0" smtClean="0">
                        <a:ln>
                          <a:noFill/>
                        </a:ln>
                        <a:solidFill>
                          <a:schemeClr val="tx1"/>
                        </a:solidFill>
                        <a:effectLst/>
                        <a:latin typeface="Georgia" panose="02040502050405020303" pitchFamily="18" charset="0"/>
                      </a:endParaRPr>
                    </a:p>
                  </a:txBody>
                  <a:tcPr marL="91437" marR="91437"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7"/>
                  </a:ext>
                </a:extLst>
              </a:tr>
              <a:tr h="2656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Georgia" panose="02040502050405020303" pitchFamily="18" charset="0"/>
                        </a:rPr>
                        <a:t>Paint and varnish removers, </a:t>
                      </a:r>
                      <a:r>
                        <a:rPr kumimoji="0" lang="en-US" sz="1100" b="0" i="0" u="none" strike="noStrike" cap="none" normalizeH="0" baseline="0" dirty="0" err="1" smtClean="0">
                          <a:ln>
                            <a:noFill/>
                          </a:ln>
                          <a:solidFill>
                            <a:schemeClr val="tx1"/>
                          </a:solidFill>
                          <a:effectLst/>
                          <a:latin typeface="Georgia" panose="02040502050405020303" pitchFamily="18" charset="0"/>
                        </a:rPr>
                        <a:t>deglossers</a:t>
                      </a:r>
                      <a:endParaRPr kumimoji="0" lang="en-US" sz="1100" b="0" i="0" u="none" strike="noStrike" cap="none" normalizeH="0" baseline="0" dirty="0" smtClean="0">
                        <a:ln>
                          <a:noFill/>
                        </a:ln>
                        <a:solidFill>
                          <a:schemeClr val="tx1"/>
                        </a:solidFill>
                        <a:effectLst/>
                        <a:latin typeface="Georgia" panose="02040502050405020303" pitchFamily="18" charset="0"/>
                      </a:endParaRPr>
                    </a:p>
                  </a:txBody>
                  <a:tcPr marL="91437" marR="91437" horzOverflow="overflow">
                    <a:lnL cap="flat">
                      <a:noFill/>
                    </a:lnL>
                    <a:lnR>
                      <a:noFill/>
                    </a:lnR>
                    <a:lnT>
                      <a:noFill/>
                    </a:lnT>
                    <a:lnB cap="flat">
                      <a:noFill/>
                    </a:lnB>
                    <a:lnTlToBr>
                      <a:noFill/>
                    </a:lnTlToBr>
                    <a:lnBlToTr>
                      <a:noFill/>
                    </a:lnBlToTr>
                    <a:solidFill>
                      <a:srgbClr val="00FF00"/>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Georgia" panose="02040502050405020303" pitchFamily="18" charset="0"/>
                        </a:rPr>
                        <a:t>Methylene</a:t>
                      </a:r>
                      <a:r>
                        <a:rPr kumimoji="0" lang="en-US" sz="1100" b="0" i="0" u="none" strike="noStrike" cap="none" normalizeH="0" baseline="0" dirty="0" smtClean="0">
                          <a:ln>
                            <a:noFill/>
                          </a:ln>
                          <a:solidFill>
                            <a:schemeClr val="tx1"/>
                          </a:solidFill>
                          <a:effectLst/>
                          <a:latin typeface="Georgia" panose="02040502050405020303" pitchFamily="18" charset="0"/>
                        </a:rPr>
                        <a:t> chloride, </a:t>
                      </a:r>
                      <a:r>
                        <a:rPr kumimoji="0" lang="en-US" sz="1100" b="0" i="0" u="none" strike="noStrike" cap="none" normalizeH="0" baseline="0" dirty="0" err="1" smtClean="0">
                          <a:ln>
                            <a:noFill/>
                          </a:ln>
                          <a:solidFill>
                            <a:schemeClr val="tx1"/>
                          </a:solidFill>
                          <a:effectLst/>
                          <a:latin typeface="Georgia" panose="02040502050405020303" pitchFamily="18" charset="0"/>
                        </a:rPr>
                        <a:t>toulene</a:t>
                      </a:r>
                      <a:r>
                        <a:rPr kumimoji="0" lang="en-US" sz="1100" b="0" i="0" u="none" strike="noStrike" cap="none" normalizeH="0" baseline="0" dirty="0" smtClean="0">
                          <a:ln>
                            <a:noFill/>
                          </a:ln>
                          <a:solidFill>
                            <a:schemeClr val="tx1"/>
                          </a:solidFill>
                          <a:effectLst/>
                          <a:latin typeface="Georgia" panose="02040502050405020303" pitchFamily="18" charset="0"/>
                        </a:rPr>
                        <a:t>, acetone, </a:t>
                      </a:r>
                      <a:r>
                        <a:rPr kumimoji="0" lang="en-US" sz="1100" b="0" i="0" u="none" strike="noStrike" cap="none" normalizeH="0" baseline="0" dirty="0" err="1" smtClean="0">
                          <a:ln>
                            <a:noFill/>
                          </a:ln>
                          <a:solidFill>
                            <a:schemeClr val="tx1"/>
                          </a:solidFill>
                          <a:effectLst/>
                          <a:latin typeface="Georgia" panose="02040502050405020303" pitchFamily="18" charset="0"/>
                        </a:rPr>
                        <a:t>xylene</a:t>
                      </a:r>
                      <a:r>
                        <a:rPr kumimoji="0" lang="en-US" sz="1100" b="0" i="0" u="none" strike="noStrike" cap="none" normalizeH="0" baseline="0" dirty="0" smtClean="0">
                          <a:ln>
                            <a:noFill/>
                          </a:ln>
                          <a:solidFill>
                            <a:schemeClr val="tx1"/>
                          </a:solidFill>
                          <a:effectLst/>
                          <a:latin typeface="Georgia" panose="02040502050405020303" pitchFamily="18" charset="0"/>
                        </a:rPr>
                        <a:t>, ethanol, benzene, methanol</a:t>
                      </a:r>
                    </a:p>
                  </a:txBody>
                  <a:tcPr marL="91437" marR="91437" horzOverflow="overflow">
                    <a:lnL>
                      <a:noFill/>
                    </a:lnL>
                    <a:lnR cap="flat">
                      <a:noFill/>
                    </a:lnR>
                    <a:lnT>
                      <a:noFill/>
                    </a:lnT>
                    <a:lnB cap="flat">
                      <a:noFill/>
                    </a:lnB>
                    <a:lnTlToBr>
                      <a:noFill/>
                    </a:lnTlToBr>
                    <a:lnBlToTr>
                      <a:noFill/>
                    </a:lnBlToTr>
                    <a:solidFill>
                      <a:srgbClr val="00FF00"/>
                    </a:solidFill>
                  </a:tcPr>
                </a:tc>
                <a:extLst>
                  <a:ext uri="{0D108BD9-81ED-4DB2-BD59-A6C34878D82A}">
                    <a16:rowId xmlns:a16="http://schemas.microsoft.com/office/drawing/2014/main" val="10018"/>
                  </a:ext>
                </a:extLst>
              </a:tr>
            </a:tbl>
          </a:graphicData>
        </a:graphic>
      </p:graphicFrame>
      <p:sp>
        <p:nvSpPr>
          <p:cNvPr id="2" name="Slide Number Placeholder 1"/>
          <p:cNvSpPr>
            <a:spLocks noGrp="1"/>
          </p:cNvSpPr>
          <p:nvPr>
            <p:ph type="sldNum" sz="quarter" idx="12"/>
          </p:nvPr>
        </p:nvSpPr>
        <p:spPr>
          <a:xfrm>
            <a:off x="9407016" y="6474334"/>
            <a:ext cx="2743200" cy="365125"/>
          </a:xfrm>
        </p:spPr>
        <p:txBody>
          <a:bodyPr/>
          <a:lstStyle/>
          <a:p>
            <a:fld id="{44B49888-45F7-45CE-BD68-FFD6770B3254}" type="slidenum">
              <a:rPr lang="en-US" smtClean="0"/>
              <a:t>32</a:t>
            </a:fld>
            <a:endParaRPr lang="en-US"/>
          </a:p>
        </p:txBody>
      </p:sp>
    </p:spTree>
    <p:extLst>
      <p:ext uri="{BB962C8B-B14F-4D97-AF65-F5344CB8AC3E}">
        <p14:creationId xmlns:p14="http://schemas.microsoft.com/office/powerpoint/2010/main" val="333548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853"/>
            <a:ext cx="12192000" cy="1246495"/>
          </a:xfrm>
          <a:prstGeom prst="rect">
            <a:avLst/>
          </a:prstGeom>
          <a:solidFill>
            <a:schemeClr val="accent6">
              <a:lumMod val="60000"/>
              <a:lumOff val="40000"/>
            </a:schemeClr>
          </a:solidFill>
          <a:ln w="38100">
            <a:solidFill>
              <a:srgbClr val="C00000"/>
            </a:solidFill>
          </a:ln>
        </p:spPr>
        <p:txBody>
          <a:bodyPr wrap="square" tIns="91440" rtlCol="0" anchor="ctr">
            <a:spAutoFit/>
          </a:bodyPr>
          <a:lstStyle/>
          <a:p>
            <a:pPr algn="ctr"/>
            <a:r>
              <a:rPr lang="en-US" sz="2400" b="1" cap="all" dirty="0" smtClean="0">
                <a:latin typeface="Tahoma" panose="020B0604030504040204" pitchFamily="34" charset="0"/>
                <a:ea typeface="Tahoma" panose="020B0604030504040204" pitchFamily="34" charset="0"/>
                <a:cs typeface="Tahoma" panose="020B0604030504040204" pitchFamily="34" charset="0"/>
              </a:rPr>
              <a:t>Potentially Harmful Components of Common (Household) Products IN MOST AFRICAN COUNTRIES, some of which may end up in DOMESTIC borehole water THAT IS CONSUMED </a:t>
            </a:r>
            <a:r>
              <a:rPr lang="en-US" sz="2400" b="1" cap="all"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2400" b="1" cap="all"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graphicFrame>
        <p:nvGraphicFramePr>
          <p:cNvPr id="4" name="Group 312"/>
          <p:cNvGraphicFramePr>
            <a:graphicFrameLocks/>
          </p:cNvGraphicFramePr>
          <p:nvPr>
            <p:extLst/>
          </p:nvPr>
        </p:nvGraphicFramePr>
        <p:xfrm>
          <a:off x="248145" y="1398487"/>
          <a:ext cx="11493911" cy="5227358"/>
        </p:xfrm>
        <a:graphic>
          <a:graphicData uri="http://schemas.openxmlformats.org/drawingml/2006/table">
            <a:tbl>
              <a:tblPr/>
              <a:tblGrid>
                <a:gridCol w="3620143">
                  <a:extLst>
                    <a:ext uri="{9D8B030D-6E8A-4147-A177-3AD203B41FA5}">
                      <a16:colId xmlns:a16="http://schemas.microsoft.com/office/drawing/2014/main" val="20000"/>
                    </a:ext>
                  </a:extLst>
                </a:gridCol>
                <a:gridCol w="7873768">
                  <a:extLst>
                    <a:ext uri="{9D8B030D-6E8A-4147-A177-3AD203B41FA5}">
                      <a16:colId xmlns:a16="http://schemas.microsoft.com/office/drawing/2014/main" val="20001"/>
                    </a:ext>
                  </a:extLst>
                </a:gridCol>
              </a:tblGrid>
              <a:tr h="29707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Georgia" panose="02040502050405020303" pitchFamily="18" charset="0"/>
                        </a:rPr>
                        <a:t>PRODUCT</a:t>
                      </a:r>
                      <a:endParaRPr kumimoji="0" lang="en-US" sz="1400" b="0" i="0" u="none" strike="noStrike" cap="none" normalizeH="0" baseline="0" dirty="0" smtClean="0">
                        <a:ln>
                          <a:noFill/>
                        </a:ln>
                        <a:solidFill>
                          <a:srgbClr val="FF0000"/>
                        </a:solidFill>
                        <a:effectLst/>
                        <a:latin typeface="Georgia" panose="02040502050405020303" pitchFamily="18" charset="0"/>
                      </a:endParaRPr>
                    </a:p>
                  </a:txBody>
                  <a:tcPr marL="91437" marR="91437"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Georgia" panose="02040502050405020303" pitchFamily="18" charset="0"/>
                        </a:rPr>
                        <a:t>TOXIC OR HAZARDOUS COMPONENTS</a:t>
                      </a:r>
                      <a:endParaRPr kumimoji="0" lang="en-US" sz="1200" b="0" i="0" u="none" strike="noStrike" cap="none" normalizeH="0" baseline="0" dirty="0" smtClean="0">
                        <a:ln>
                          <a:noFill/>
                        </a:ln>
                        <a:solidFill>
                          <a:srgbClr val="FF0000"/>
                        </a:solidFill>
                        <a:effectLst/>
                        <a:latin typeface="Georgia" panose="02040502050405020303" pitchFamily="18" charset="0"/>
                      </a:endParaRPr>
                    </a:p>
                  </a:txBody>
                  <a:tcPr marL="91437" marR="91437"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Paint brush cleaners</a:t>
                      </a:r>
                    </a:p>
                  </a:txBody>
                  <a:tcPr marT="45721" marB="45721" horzOverflow="overflow">
                    <a:lnL cap="flat">
                      <a:noFill/>
                    </a:lnL>
                    <a:lnR>
                      <a:noFill/>
                    </a:lnR>
                    <a:lnT cap="fla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Hydrocarbons, </a:t>
                      </a:r>
                      <a:r>
                        <a:rPr kumimoji="0" lang="en-US" sz="1100" b="1" i="0" u="none" strike="noStrike" cap="none" normalizeH="0" baseline="0" dirty="0" err="1" smtClean="0">
                          <a:ln>
                            <a:noFill/>
                          </a:ln>
                          <a:solidFill>
                            <a:schemeClr val="tx1"/>
                          </a:solidFill>
                          <a:effectLst/>
                          <a:latin typeface="Georgia" panose="02040502050405020303" pitchFamily="18" charset="0"/>
                        </a:rPr>
                        <a:t>toulene</a:t>
                      </a:r>
                      <a:r>
                        <a:rPr kumimoji="0" lang="en-US" sz="1100" b="1" i="0" u="none" strike="noStrike" cap="none" normalizeH="0" baseline="0" dirty="0" smtClean="0">
                          <a:ln>
                            <a:noFill/>
                          </a:ln>
                          <a:solidFill>
                            <a:schemeClr val="tx1"/>
                          </a:solidFill>
                          <a:effectLst/>
                          <a:latin typeface="Georgia" panose="02040502050405020303" pitchFamily="18" charset="0"/>
                        </a:rPr>
                        <a:t>, acetone, methanol, glycol ethers, methyl ethyl </a:t>
                      </a:r>
                      <a:r>
                        <a:rPr kumimoji="0" lang="en-US" sz="1100" b="1" i="0" u="none" strike="noStrike" cap="none" normalizeH="0" baseline="0" dirty="0" err="1" smtClean="0">
                          <a:ln>
                            <a:noFill/>
                          </a:ln>
                          <a:solidFill>
                            <a:schemeClr val="tx1"/>
                          </a:solidFill>
                          <a:effectLst/>
                          <a:latin typeface="Georgia" panose="02040502050405020303" pitchFamily="18" charset="0"/>
                        </a:rPr>
                        <a:t>ketones</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cap="flat">
                      <a:noFill/>
                    </a:lnT>
                    <a:lnB>
                      <a:noFill/>
                    </a:lnB>
                    <a:lnTlToBr>
                      <a:noFill/>
                    </a:lnTlToBr>
                    <a:lnBlToTr>
                      <a:noFill/>
                    </a:lnBlToTr>
                    <a:solidFill>
                      <a:srgbClr val="00FF00"/>
                    </a:solidFill>
                  </a:tcPr>
                </a:tc>
                <a:extLst>
                  <a:ext uri="{0D108BD9-81ED-4DB2-BD59-A6C34878D82A}">
                    <a16:rowId xmlns:a16="http://schemas.microsoft.com/office/drawing/2014/main" val="10001"/>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Floor and furniture strippers</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Xylene</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2"/>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Metal polishes</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Petroleum distillates, </a:t>
                      </a:r>
                      <a:r>
                        <a:rPr kumimoji="0" lang="en-US" sz="1100" b="1" i="0" u="none" strike="noStrike" cap="none" normalizeH="0" baseline="0" dirty="0" err="1" smtClean="0">
                          <a:ln>
                            <a:noFill/>
                          </a:ln>
                          <a:solidFill>
                            <a:schemeClr val="tx1"/>
                          </a:solidFill>
                          <a:effectLst/>
                          <a:latin typeface="Georgia" panose="02040502050405020303" pitchFamily="18" charset="0"/>
                        </a:rPr>
                        <a:t>isopropanol</a:t>
                      </a:r>
                      <a:r>
                        <a:rPr kumimoji="0" lang="en-US" sz="1100" b="1" i="0" u="none" strike="noStrike" cap="none" normalizeH="0" baseline="0" dirty="0" smtClean="0">
                          <a:ln>
                            <a:noFill/>
                          </a:ln>
                          <a:solidFill>
                            <a:schemeClr val="tx1"/>
                          </a:solidFill>
                          <a:effectLst/>
                          <a:latin typeface="Georgia" panose="02040502050405020303" pitchFamily="18" charset="0"/>
                        </a:rPr>
                        <a:t>, petroleum </a:t>
                      </a:r>
                      <a:r>
                        <a:rPr kumimoji="0" lang="en-US" sz="1100" b="1" i="0" u="none" strike="noStrike" cap="none" normalizeH="0" baseline="0" dirty="0" err="1" smtClean="0">
                          <a:ln>
                            <a:noFill/>
                          </a:ln>
                          <a:solidFill>
                            <a:schemeClr val="tx1"/>
                          </a:solidFill>
                          <a:effectLst/>
                          <a:latin typeface="Georgia" panose="02040502050405020303" pitchFamily="18" charset="0"/>
                        </a:rPr>
                        <a:t>naptha</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3"/>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Laundry soil and stain removers</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Hydrocarbons, benzene, trichloroethylene, 1,1,1-trichloroethane</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4"/>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Other solvents</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Acetone, benzene</a:t>
                      </a: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5"/>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Rock salt</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Sodium concentration</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6"/>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Refrigerants</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1,1,2-trichloro-1,2,2-trifluoroethane</a:t>
                      </a: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7"/>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Bug and tar removers</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Xylene</a:t>
                      </a:r>
                      <a:r>
                        <a:rPr kumimoji="0" lang="en-US" sz="1100" b="1" i="0" u="none" strike="noStrike" cap="none" normalizeH="0" baseline="0" dirty="0" smtClean="0">
                          <a:ln>
                            <a:noFill/>
                          </a:ln>
                          <a:solidFill>
                            <a:schemeClr val="tx1"/>
                          </a:solidFill>
                          <a:effectLst/>
                          <a:latin typeface="Georgia" panose="02040502050405020303" pitchFamily="18" charset="0"/>
                        </a:rPr>
                        <a:t>, petroleum distillates</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8"/>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Household cleansers, oven cleaners</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Xylenols</a:t>
                      </a:r>
                      <a:r>
                        <a:rPr kumimoji="0" lang="en-US" sz="1100" b="1" i="0" u="none" strike="noStrike" cap="none" normalizeH="0" baseline="0" dirty="0" smtClean="0">
                          <a:ln>
                            <a:noFill/>
                          </a:ln>
                          <a:solidFill>
                            <a:schemeClr val="tx1"/>
                          </a:solidFill>
                          <a:effectLst/>
                          <a:latin typeface="Georgia" panose="02040502050405020303" pitchFamily="18" charset="0"/>
                        </a:rPr>
                        <a:t>, glycol ethers, </a:t>
                      </a:r>
                      <a:r>
                        <a:rPr kumimoji="0" lang="en-US" sz="1100" b="1" i="0" u="none" strike="noStrike" cap="none" normalizeH="0" baseline="0" dirty="0" err="1" smtClean="0">
                          <a:ln>
                            <a:noFill/>
                          </a:ln>
                          <a:solidFill>
                            <a:schemeClr val="tx1"/>
                          </a:solidFill>
                          <a:effectLst/>
                          <a:latin typeface="Georgia" panose="02040502050405020303" pitchFamily="18" charset="0"/>
                        </a:rPr>
                        <a:t>isopropanol</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09"/>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Drain cleaners</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1,1,1-trichloroethane</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0"/>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Toilet cleaners</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Xylene</a:t>
                      </a:r>
                      <a:r>
                        <a:rPr kumimoji="0" lang="en-US" sz="1100" b="1" i="0" u="none" strike="noStrike" cap="none" normalizeH="0" baseline="0" dirty="0" smtClean="0">
                          <a:ln>
                            <a:noFill/>
                          </a:ln>
                          <a:solidFill>
                            <a:schemeClr val="tx1"/>
                          </a:solidFill>
                          <a:effectLst/>
                          <a:latin typeface="Georgia" panose="02040502050405020303" pitchFamily="18" charset="0"/>
                        </a:rPr>
                        <a:t>, </a:t>
                      </a:r>
                      <a:r>
                        <a:rPr kumimoji="0" lang="en-US" sz="1100" b="1" i="0" u="none" strike="noStrike" cap="none" normalizeH="0" baseline="0" dirty="0" err="1" smtClean="0">
                          <a:ln>
                            <a:noFill/>
                          </a:ln>
                          <a:solidFill>
                            <a:schemeClr val="tx1"/>
                          </a:solidFill>
                          <a:effectLst/>
                          <a:latin typeface="Georgia" panose="02040502050405020303" pitchFamily="18" charset="0"/>
                        </a:rPr>
                        <a:t>sulfonates</a:t>
                      </a:r>
                      <a:r>
                        <a:rPr kumimoji="0" lang="en-US" sz="1100" b="1" i="0" u="none" strike="noStrike" cap="none" normalizeH="0" baseline="0" dirty="0" smtClean="0">
                          <a:ln>
                            <a:noFill/>
                          </a:ln>
                          <a:solidFill>
                            <a:schemeClr val="tx1"/>
                          </a:solidFill>
                          <a:effectLst/>
                          <a:latin typeface="Georgia" panose="02040502050405020303" pitchFamily="18" charset="0"/>
                        </a:rPr>
                        <a:t>, chlorinated phenols</a:t>
                      </a: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1"/>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Cesspool cleaners</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Tetrachloroethylene</a:t>
                      </a:r>
                      <a:r>
                        <a:rPr kumimoji="0" lang="en-US" sz="1100" b="1" i="0" u="none" strike="noStrike" cap="none" normalizeH="0" baseline="0" dirty="0" smtClean="0">
                          <a:ln>
                            <a:noFill/>
                          </a:ln>
                          <a:solidFill>
                            <a:schemeClr val="tx1"/>
                          </a:solidFill>
                          <a:effectLst/>
                          <a:latin typeface="Georgia" panose="02040502050405020303" pitchFamily="18" charset="0"/>
                        </a:rPr>
                        <a:t>, dichlorobenzene, </a:t>
                      </a:r>
                      <a:r>
                        <a:rPr kumimoji="0" lang="en-US" sz="1100" b="1" i="0" u="none" strike="noStrike" cap="none" normalizeH="0" baseline="0" dirty="0" err="1" smtClean="0">
                          <a:ln>
                            <a:noFill/>
                          </a:ln>
                          <a:solidFill>
                            <a:schemeClr val="tx1"/>
                          </a:solidFill>
                          <a:effectLst/>
                          <a:latin typeface="Georgia" panose="02040502050405020303" pitchFamily="18" charset="0"/>
                        </a:rPr>
                        <a:t>methylene</a:t>
                      </a:r>
                      <a:r>
                        <a:rPr kumimoji="0" lang="en-US" sz="1100" b="1" i="0" u="none" strike="noStrike" cap="none" normalizeH="0" baseline="0" dirty="0" smtClean="0">
                          <a:ln>
                            <a:noFill/>
                          </a:ln>
                          <a:solidFill>
                            <a:schemeClr val="tx1"/>
                          </a:solidFill>
                          <a:effectLst/>
                          <a:latin typeface="Georgia" panose="02040502050405020303" pitchFamily="18" charset="0"/>
                        </a:rPr>
                        <a:t> chloride</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2"/>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Disinfectants</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Cresol, </a:t>
                      </a:r>
                      <a:r>
                        <a:rPr kumimoji="0" lang="en-US" sz="1100" b="1" i="0" u="none" strike="noStrike" cap="none" normalizeH="0" baseline="0" dirty="0" err="1" smtClean="0">
                          <a:ln>
                            <a:noFill/>
                          </a:ln>
                          <a:solidFill>
                            <a:schemeClr val="tx1"/>
                          </a:solidFill>
                          <a:effectLst/>
                          <a:latin typeface="Georgia" panose="02040502050405020303" pitchFamily="18" charset="0"/>
                        </a:rPr>
                        <a:t>xylenols</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3"/>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Pesticides (all types)</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Naphthalene, phosphorous, </a:t>
                      </a:r>
                      <a:r>
                        <a:rPr kumimoji="0" lang="en-US" sz="1100" b="1" i="0" u="none" strike="noStrike" cap="none" normalizeH="0" baseline="0" dirty="0" err="1" smtClean="0">
                          <a:ln>
                            <a:noFill/>
                          </a:ln>
                          <a:solidFill>
                            <a:schemeClr val="tx1"/>
                          </a:solidFill>
                          <a:effectLst/>
                          <a:latin typeface="Georgia" panose="02040502050405020303" pitchFamily="18" charset="0"/>
                        </a:rPr>
                        <a:t>xylene</a:t>
                      </a:r>
                      <a:r>
                        <a:rPr kumimoji="0" lang="en-US" sz="1100" b="1" i="0" u="none" strike="noStrike" cap="none" normalizeH="0" baseline="0" dirty="0" smtClean="0">
                          <a:ln>
                            <a:noFill/>
                          </a:ln>
                          <a:solidFill>
                            <a:schemeClr val="tx1"/>
                          </a:solidFill>
                          <a:effectLst/>
                          <a:latin typeface="Georgia" panose="02040502050405020303" pitchFamily="18" charset="0"/>
                        </a:rPr>
                        <a:t>, chloroform, heavy metals, chlorinated </a:t>
                      </a:r>
                      <a:r>
                        <a:rPr kumimoji="0" lang="en-US" sz="1100" b="1" i="0" u="none" strike="noStrike" cap="none" normalizeH="0" baseline="0" dirty="0" err="1" smtClean="0">
                          <a:ln>
                            <a:noFill/>
                          </a:ln>
                          <a:solidFill>
                            <a:schemeClr val="tx1"/>
                          </a:solidFill>
                          <a:effectLst/>
                          <a:latin typeface="Georgia" panose="02040502050405020303" pitchFamily="18" charset="0"/>
                        </a:rPr>
                        <a:t>hydrocar</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4"/>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Photochemicals</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Phenols, sodium sulfite, cyanide, silver halide, potassium bromide</a:t>
                      </a: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5"/>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Printing ink</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Heavy metals, phenol-formaldehyde</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6"/>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Wood preservatives (creosote)</a:t>
                      </a:r>
                    </a:p>
                  </a:txBody>
                  <a:tcPr marT="45721" marB="45721" horzOverflow="overflow">
                    <a:lnL cap="flat">
                      <a:noFill/>
                    </a:lnL>
                    <a:lnR>
                      <a:noFill/>
                    </a:lnR>
                    <a:lnT>
                      <a:noFill/>
                    </a:lnT>
                    <a:lnB>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Georgia" panose="02040502050405020303" pitchFamily="18" charset="0"/>
                        </a:rPr>
                        <a:t>Pentachlorophenols</a:t>
                      </a:r>
                      <a:endParaRPr kumimoji="0" lang="en-US" sz="1100" b="1" i="0" u="none" strike="noStrike" cap="none" normalizeH="0" baseline="0" dirty="0" smtClean="0">
                        <a:ln>
                          <a:noFill/>
                        </a:ln>
                        <a:solidFill>
                          <a:schemeClr val="tx1"/>
                        </a:solidFill>
                        <a:effectLst/>
                        <a:latin typeface="Georgia" panose="02040502050405020303" pitchFamily="18" charset="0"/>
                      </a:endParaRPr>
                    </a:p>
                  </a:txBody>
                  <a:tcPr marT="45721" marB="45721" horzOverflow="overflow">
                    <a:lnL>
                      <a:noFill/>
                    </a:lnL>
                    <a:lnR cap="flat">
                      <a:noFill/>
                    </a:lnR>
                    <a:lnT>
                      <a:noFill/>
                    </a:lnT>
                    <a:lnB>
                      <a:noFill/>
                    </a:lnB>
                    <a:lnTlToBr>
                      <a:noFill/>
                    </a:lnTlToBr>
                    <a:lnBlToTr>
                      <a:noFill/>
                    </a:lnBlToTr>
                    <a:solidFill>
                      <a:srgbClr val="00FF00"/>
                    </a:solidFill>
                  </a:tcPr>
                </a:tc>
                <a:extLst>
                  <a:ext uri="{0D108BD9-81ED-4DB2-BD59-A6C34878D82A}">
                    <a16:rowId xmlns:a16="http://schemas.microsoft.com/office/drawing/2014/main" val="10017"/>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Swimming pool chlorine</a:t>
                      </a:r>
                    </a:p>
                  </a:txBody>
                  <a:tcPr marT="45721" marB="45721"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Sodium hypochlorite</a:t>
                      </a:r>
                    </a:p>
                  </a:txBody>
                  <a:tcPr marT="45721" marB="45721"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18"/>
                  </a:ext>
                </a:extLst>
              </a:tr>
              <a:tr h="243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Lye or caustic soda</a:t>
                      </a:r>
                    </a:p>
                  </a:txBody>
                  <a:tcPr marT="45721" marB="45721" horzOverflow="overflow">
                    <a:lnL cap="flat">
                      <a:noFill/>
                    </a:lnL>
                    <a:lnR>
                      <a:noFill/>
                    </a:lnR>
                    <a:lnT>
                      <a:noFill/>
                    </a:lnT>
                    <a:lnB cap="flat">
                      <a:noFill/>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Georgia" panose="02040502050405020303" pitchFamily="18" charset="0"/>
                        </a:rPr>
                        <a:t>Sodium hydroxide</a:t>
                      </a:r>
                    </a:p>
                  </a:txBody>
                  <a:tcPr marT="45721" marB="45721" horzOverflow="overflow">
                    <a:lnL>
                      <a:noFill/>
                    </a:lnL>
                    <a:lnR cap="flat">
                      <a:noFill/>
                    </a:lnR>
                    <a:lnT>
                      <a:noFill/>
                    </a:lnT>
                    <a:lnB cap="flat">
                      <a:noFill/>
                    </a:lnB>
                    <a:lnTlToBr>
                      <a:noFill/>
                    </a:lnTlToBr>
                    <a:lnBlToTr>
                      <a:noFill/>
                    </a:lnBlToTr>
                    <a:solidFill>
                      <a:srgbClr val="00FF00"/>
                    </a:solidFill>
                  </a:tcPr>
                </a:tc>
                <a:extLst>
                  <a:ext uri="{0D108BD9-81ED-4DB2-BD59-A6C34878D82A}">
                    <a16:rowId xmlns:a16="http://schemas.microsoft.com/office/drawing/2014/main" val="10019"/>
                  </a:ext>
                </a:extLst>
              </a:tr>
            </a:tbl>
          </a:graphicData>
        </a:graphic>
      </p:graphicFrame>
      <p:sp>
        <p:nvSpPr>
          <p:cNvPr id="2" name="Slide Number Placeholder 1"/>
          <p:cNvSpPr>
            <a:spLocks noGrp="1"/>
          </p:cNvSpPr>
          <p:nvPr>
            <p:ph type="sldNum" sz="quarter" idx="12"/>
          </p:nvPr>
        </p:nvSpPr>
        <p:spPr>
          <a:xfrm>
            <a:off x="9436508" y="6518578"/>
            <a:ext cx="2743200" cy="365125"/>
          </a:xfrm>
        </p:spPr>
        <p:txBody>
          <a:bodyPr/>
          <a:lstStyle/>
          <a:p>
            <a:fld id="{44B49888-45F7-45CE-BD68-FFD6770B3254}" type="slidenum">
              <a:rPr lang="en-US" smtClean="0"/>
              <a:t>33</a:t>
            </a:fld>
            <a:endParaRPr lang="en-US"/>
          </a:p>
        </p:txBody>
      </p:sp>
    </p:spTree>
    <p:extLst>
      <p:ext uri="{BB962C8B-B14F-4D97-AF65-F5344CB8AC3E}">
        <p14:creationId xmlns:p14="http://schemas.microsoft.com/office/powerpoint/2010/main" val="869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87"/>
            <a:ext cx="12192000" cy="1409676"/>
          </a:xfrm>
          <a:solidFill>
            <a:schemeClr val="accent6">
              <a:lumMod val="60000"/>
              <a:lumOff val="40000"/>
            </a:schemeClr>
          </a:solidFill>
          <a:ln w="28575">
            <a:solidFill>
              <a:srgbClr val="C00000"/>
            </a:solidFill>
          </a:ln>
        </p:spPr>
        <p:txBody>
          <a:bodyPr>
            <a:no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MINING WASTE PILES IN SOUTH AFRICA AND MANY MINERAL-RICH AFRICAN COUNTRIES CAN GENERATE HEALTH-DAMAGING GAMMA RADIATION THROUGH RADIOACTIVE DECAYS OF RADIOLOGICAL WASTES:</a:t>
            </a:r>
            <a:r>
              <a:rPr lang="en-US" sz="2400" dirty="0" smtClean="0">
                <a:latin typeface="Tahoma" panose="020B0604030504040204" pitchFamily="34" charset="0"/>
                <a:ea typeface="Tahoma" panose="020B0604030504040204" pitchFamily="34" charset="0"/>
                <a:cs typeface="Tahoma" panose="020B0604030504040204" pitchFamily="34" charset="0"/>
              </a:rPr>
              <a:t/>
            </a:r>
            <a:br>
              <a:rPr lang="en-US" sz="2400"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THIS PROBLEM HAVE NOT BEEN INVESTIGATED MUCH IN AFRICA</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34</a:t>
            </a:fld>
            <a:endParaRPr lang="en-US" dirty="0"/>
          </a:p>
        </p:txBody>
      </p:sp>
      <p:grpSp>
        <p:nvGrpSpPr>
          <p:cNvPr id="7" name="Group 6"/>
          <p:cNvGrpSpPr/>
          <p:nvPr/>
        </p:nvGrpSpPr>
        <p:grpSpPr>
          <a:xfrm>
            <a:off x="4708479" y="1540218"/>
            <a:ext cx="7260608" cy="4965043"/>
            <a:chOff x="1811531" y="1690255"/>
            <a:chExt cx="8390697" cy="4738254"/>
          </a:xfrm>
        </p:grpSpPr>
        <p:pic>
          <p:nvPicPr>
            <p:cNvPr id="10" name="Picture 9"/>
            <p:cNvPicPr>
              <a:picLocks noChangeAspect="1"/>
            </p:cNvPicPr>
            <p:nvPr/>
          </p:nvPicPr>
          <p:blipFill>
            <a:blip r:embed="rId2"/>
            <a:stretch>
              <a:fillRect/>
            </a:stretch>
          </p:blipFill>
          <p:spPr>
            <a:xfrm>
              <a:off x="5018051" y="1690255"/>
              <a:ext cx="5184177" cy="4738254"/>
            </a:xfrm>
            <a:prstGeom prst="rect">
              <a:avLst/>
            </a:prstGeom>
            <a:ln w="28575">
              <a:solidFill>
                <a:schemeClr val="tx1"/>
              </a:solidFill>
            </a:ln>
          </p:spPr>
        </p:pic>
        <p:pic>
          <p:nvPicPr>
            <p:cNvPr id="11" name="Picture 10"/>
            <p:cNvPicPr>
              <a:picLocks noChangeAspect="1"/>
            </p:cNvPicPr>
            <p:nvPr/>
          </p:nvPicPr>
          <p:blipFill rotWithShape="1">
            <a:blip r:embed="rId3"/>
            <a:srcRect r="49896"/>
            <a:stretch/>
          </p:blipFill>
          <p:spPr>
            <a:xfrm>
              <a:off x="1811531" y="1690255"/>
              <a:ext cx="3206520" cy="4738254"/>
            </a:xfrm>
            <a:prstGeom prst="rect">
              <a:avLst/>
            </a:prstGeom>
            <a:ln w="28575">
              <a:solidFill>
                <a:schemeClr val="tx1"/>
              </a:solidFill>
            </a:ln>
          </p:spPr>
        </p:pic>
      </p:grpSp>
      <p:sp>
        <p:nvSpPr>
          <p:cNvPr id="6" name="Rectangle 5"/>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Uranium mining threatens South Africa's iconic Kar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25" y="1540219"/>
            <a:ext cx="4263041" cy="21037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Radioactive city: how Johannesburg's townships are paying for its mining  past | Cities | The Guard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04" y="4315057"/>
            <a:ext cx="4263041" cy="200027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52012" y="3656339"/>
            <a:ext cx="4485566" cy="630942"/>
          </a:xfrm>
          <a:prstGeom prst="rect">
            <a:avLst/>
          </a:prstGeom>
        </p:spPr>
        <p:txBody>
          <a:bodyPr wrap="square">
            <a:spAutoFit/>
          </a:bodyPr>
          <a:lstStyle/>
          <a:p>
            <a:pPr algn="just"/>
            <a:r>
              <a:rPr lang="en-US" sz="1200" i="0" dirty="0" smtClean="0">
                <a:solidFill>
                  <a:srgbClr val="000000"/>
                </a:solidFill>
                <a:effectLst/>
                <a:latin typeface="Buenard"/>
              </a:rPr>
              <a:t>Drilling and blasting creates large volumes of radioactive dust. Photo: Andrey </a:t>
            </a:r>
            <a:r>
              <a:rPr lang="en-US" sz="1200" i="0" dirty="0" err="1" smtClean="0">
                <a:solidFill>
                  <a:srgbClr val="000000"/>
                </a:solidFill>
                <a:effectLst/>
                <a:latin typeface="Buenard"/>
              </a:rPr>
              <a:t>Serebryakov</a:t>
            </a:r>
            <a:r>
              <a:rPr lang="en-US" sz="1200" i="0" dirty="0" smtClean="0">
                <a:solidFill>
                  <a:srgbClr val="000000"/>
                </a:solidFill>
                <a:effectLst/>
                <a:latin typeface="Buenard"/>
              </a:rPr>
              <a:t>. (</a:t>
            </a:r>
            <a:r>
              <a:rPr lang="en-US" sz="1050" i="0" dirty="0" smtClean="0">
                <a:solidFill>
                  <a:srgbClr val="000000"/>
                </a:solidFill>
                <a:effectLst/>
                <a:latin typeface="Buenard"/>
              </a:rPr>
              <a:t>Dr Stefan Cramer (2016). Uranium mining threatens South Africa‘s iconic Karoo. Ecologist.</a:t>
            </a:r>
            <a:endParaRPr lang="en-US" sz="1050" i="0" dirty="0">
              <a:solidFill>
                <a:srgbClr val="000000"/>
              </a:solidFill>
              <a:effectLst/>
              <a:latin typeface="Buenard"/>
            </a:endParaRPr>
          </a:p>
        </p:txBody>
      </p:sp>
      <p:sp>
        <p:nvSpPr>
          <p:cNvPr id="9" name="Rectangle 8"/>
          <p:cNvSpPr/>
          <p:nvPr/>
        </p:nvSpPr>
        <p:spPr>
          <a:xfrm>
            <a:off x="0" y="6356684"/>
            <a:ext cx="4415053" cy="461665"/>
          </a:xfrm>
          <a:prstGeom prst="rect">
            <a:avLst/>
          </a:prstGeom>
        </p:spPr>
        <p:txBody>
          <a:bodyPr wrap="square">
            <a:spAutoFit/>
          </a:bodyPr>
          <a:lstStyle/>
          <a:p>
            <a:r>
              <a:rPr lang="en-US" sz="1200" dirty="0" smtClean="0"/>
              <a:t>Johannesburg’s Soweto </a:t>
            </a:r>
            <a:r>
              <a:rPr lang="en-US" sz="1200" dirty="0" err="1" smtClean="0"/>
              <a:t>Riverlea</a:t>
            </a:r>
            <a:r>
              <a:rPr lang="en-US" sz="1200" dirty="0" smtClean="0"/>
              <a:t> </a:t>
            </a:r>
            <a:r>
              <a:rPr lang="en-US" sz="1200" dirty="0" err="1" smtClean="0"/>
              <a:t>neighbourhood</a:t>
            </a:r>
            <a:r>
              <a:rPr lang="en-US" sz="1200" dirty="0" smtClean="0"/>
              <a:t> in the shadow of a gold mine slag heap. Photograph: </a:t>
            </a:r>
            <a:r>
              <a:rPr lang="en-US" sz="1200" dirty="0" err="1" smtClean="0"/>
              <a:t>Alamy</a:t>
            </a:r>
            <a:endParaRPr lang="en-US" sz="1200" dirty="0"/>
          </a:p>
        </p:txBody>
      </p:sp>
    </p:spTree>
    <p:extLst>
      <p:ext uri="{BB962C8B-B14F-4D97-AF65-F5344CB8AC3E}">
        <p14:creationId xmlns:p14="http://schemas.microsoft.com/office/powerpoint/2010/main" val="3536600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86918" y="506160"/>
            <a:ext cx="4042682" cy="1015663"/>
          </a:xfrm>
          <a:prstGeom prst="rect">
            <a:avLst/>
          </a:prstGeom>
          <a:ln w="38100">
            <a:solidFill>
              <a:srgbClr val="C00000"/>
            </a:solidFill>
          </a:ln>
        </p:spPr>
        <p:txBody>
          <a:bodyPr wrap="square">
            <a:spAutoFit/>
          </a:bodyPr>
          <a:lstStyle/>
          <a:p>
            <a:pPr algn="ctr"/>
            <a:r>
              <a:rPr lang="en-GB" sz="6000" dirty="0" smtClean="0">
                <a:latin typeface="Algerian" pitchFamily="82" charset="0"/>
              </a:rPr>
              <a:t>SECTION d</a:t>
            </a:r>
            <a:endParaRPr lang="en-US" sz="6000" dirty="0">
              <a:latin typeface="Algerian" pitchFamily="82" charset="0"/>
            </a:endParaRPr>
          </a:p>
        </p:txBody>
      </p:sp>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503948"/>
            <a:ext cx="12192000" cy="1685963"/>
          </a:xfrm>
          <a:prstGeom prst="rect">
            <a:avLst/>
          </a:prstGeom>
          <a:solidFill>
            <a:schemeClr val="accent6">
              <a:lumMod val="60000"/>
              <a:lumOff val="40000"/>
            </a:schemeClr>
          </a:solidFill>
          <a:ln w="57150">
            <a:solidFill>
              <a:srgbClr val="C00000"/>
            </a:solidFill>
          </a:ln>
        </p:spPr>
        <p:txBody>
          <a:bodyPr wrap="square" rtlCol="0" anchor="ctr">
            <a:noAutofit/>
          </a:bodyPr>
          <a:lstStyle/>
          <a:p>
            <a:pPr algn="ctr"/>
            <a:r>
              <a:rPr lang="en-GB" sz="3250" b="1" dirty="0" smtClean="0">
                <a:latin typeface="Tahoma" panose="020B0604030504040204" pitchFamily="34" charset="0"/>
                <a:ea typeface="Tahoma" panose="020B0604030504040204" pitchFamily="34" charset="0"/>
                <a:cs typeface="Tahoma" panose="020B0604030504040204" pitchFamily="34" charset="0"/>
              </a:rPr>
              <a:t>FRAMING GREEN ECONOMY TO SUPPORT SUSTAINABLE DEVELOPMENT IN VARIOUS SECTORS</a:t>
            </a:r>
            <a:endParaRPr lang="en-GB" sz="325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3187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8"/>
          <p:cNvSpPr>
            <a:spLocks noChangeArrowheads="1"/>
          </p:cNvSpPr>
          <p:nvPr/>
        </p:nvSpPr>
        <p:spPr bwMode="auto">
          <a:xfrm>
            <a:off x="0" y="0"/>
            <a:ext cx="12192000" cy="838200"/>
          </a:xfrm>
          <a:prstGeom prst="rect">
            <a:avLst/>
          </a:prstGeom>
          <a:solidFill>
            <a:schemeClr val="accent6">
              <a:lumMod val="60000"/>
              <a:lumOff val="40000"/>
            </a:schemeClr>
          </a:solidFill>
          <a:ln w="57150">
            <a:solidFill>
              <a:srgbClr val="C00000"/>
            </a:solidFill>
          </a:ln>
          <a:effectLst/>
          <a:extLst/>
        </p:spPr>
        <p:txBody>
          <a:bodyPr anchor="ctr"/>
          <a:lstStyle/>
          <a:p>
            <a:pPr algn="ctr"/>
            <a:r>
              <a:rPr lang="en-US" sz="2100" b="1" dirty="0" smtClean="0">
                <a:latin typeface="Tahoma" panose="020B0604030504040204" pitchFamily="34" charset="0"/>
                <a:ea typeface="Tahoma" panose="020B0604030504040204" pitchFamily="34" charset="0"/>
                <a:cs typeface="Tahoma" panose="020B0604030504040204" pitchFamily="34" charset="0"/>
              </a:rPr>
              <a:t>CATALOG OF OPTIONS FROM WHICH MEASURES CAN BE SELECTED, OPTIMIZED AND IMPLEMENTED TO ADAPT TO ENVIRONMENTAL DAMAGES</a:t>
            </a:r>
            <a:endParaRPr lang="en-US" sz="21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12173803" cy="68564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BEC71B30-B36A-4D19-AF88-BBF7AD1FFC1B}"/>
              </a:ext>
            </a:extLst>
          </p:cNvPr>
          <p:cNvPicPr>
            <a:picLocks noChangeAspect="1"/>
          </p:cNvPicPr>
          <p:nvPr/>
        </p:nvPicPr>
        <p:blipFill>
          <a:blip r:embed="rId2"/>
          <a:stretch>
            <a:fillRect/>
          </a:stretch>
        </p:blipFill>
        <p:spPr>
          <a:xfrm>
            <a:off x="842211" y="900272"/>
            <a:ext cx="10635915" cy="5835826"/>
          </a:xfrm>
          <a:prstGeom prst="rect">
            <a:avLst/>
          </a:prstGeom>
        </p:spPr>
      </p:pic>
      <p:sp>
        <p:nvSpPr>
          <p:cNvPr id="6" name="Slide Number Placeholder 3"/>
          <p:cNvSpPr txBox="1">
            <a:spLocks/>
          </p:cNvSpPr>
          <p:nvPr/>
        </p:nvSpPr>
        <p:spPr>
          <a:xfrm>
            <a:off x="9448800" y="650526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mtClean="0"/>
              <a:pPr algn="r"/>
              <a:t>36</a:t>
            </a:fld>
            <a:endParaRPr lang="en-US" dirty="0"/>
          </a:p>
        </p:txBody>
      </p:sp>
    </p:spTree>
    <p:extLst>
      <p:ext uri="{BB962C8B-B14F-4D97-AF65-F5344CB8AC3E}">
        <p14:creationId xmlns:p14="http://schemas.microsoft.com/office/powerpoint/2010/main" val="3324897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8"/>
          <p:cNvSpPr>
            <a:spLocks noChangeArrowheads="1"/>
          </p:cNvSpPr>
          <p:nvPr/>
        </p:nvSpPr>
        <p:spPr bwMode="auto">
          <a:xfrm>
            <a:off x="0" y="0"/>
            <a:ext cx="12192000" cy="1116138"/>
          </a:xfrm>
          <a:prstGeom prst="rect">
            <a:avLst/>
          </a:prstGeom>
          <a:solidFill>
            <a:schemeClr val="accent6">
              <a:lumMod val="60000"/>
              <a:lumOff val="40000"/>
            </a:schemeClr>
          </a:solidFill>
          <a:ln w="57150">
            <a:solidFill>
              <a:srgbClr val="C00000"/>
            </a:solidFill>
          </a:ln>
          <a:effectLst/>
          <a:extLst/>
        </p:spPr>
        <p:txBody>
          <a:bodyPr anchor="ct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JURISDICTIONAL COVERAGE OF ROLES AND RESPONSIBILITIES ON IMPROVEMENT OF ENVIRONMENTAL SYSTEMS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12173803" cy="68564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513" y="1260516"/>
            <a:ext cx="9866973" cy="5462337"/>
          </a:xfrm>
          <a:prstGeom prst="rect">
            <a:avLst/>
          </a:prstGeom>
          <a:noFill/>
        </p:spPr>
      </p:pic>
      <p:sp>
        <p:nvSpPr>
          <p:cNvPr id="6" name="Slide Number Placeholder 3"/>
          <p:cNvSpPr txBox="1">
            <a:spLocks/>
          </p:cNvSpPr>
          <p:nvPr/>
        </p:nvSpPr>
        <p:spPr>
          <a:xfrm>
            <a:off x="9448800" y="650526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mtClean="0"/>
              <a:pPr algn="r"/>
              <a:t>37</a:t>
            </a:fld>
            <a:endParaRPr lang="en-US" dirty="0"/>
          </a:p>
        </p:txBody>
      </p:sp>
    </p:spTree>
    <p:extLst>
      <p:ext uri="{BB962C8B-B14F-4D97-AF65-F5344CB8AC3E}">
        <p14:creationId xmlns:p14="http://schemas.microsoft.com/office/powerpoint/2010/main" val="1789403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31231"/>
            <a:ext cx="12192000" cy="1478255"/>
          </a:xfrm>
          <a:prstGeom prst="rect">
            <a:avLst/>
          </a:prstGeom>
          <a:solidFill>
            <a:schemeClr val="accent6">
              <a:lumMod val="60000"/>
              <a:lumOff val="40000"/>
            </a:schemeClr>
          </a:solidFill>
          <a:ln w="57150">
            <a:solidFill>
              <a:srgbClr val="C00000"/>
            </a:solidFill>
          </a:ln>
        </p:spPr>
        <p:txBody>
          <a:bodyPr lIns="79681" tIns="39840" rIns="79681" bIns="39840" rtlCol="0" anchor="ctr">
            <a:noAutofit/>
          </a:bodyPr>
          <a:lstStyle/>
          <a:p>
            <a:pPr algn="ctr" defTabSz="241300">
              <a:lnSpc>
                <a:spcPct val="80000"/>
              </a:lnSpc>
              <a:spcBef>
                <a:spcPct val="0"/>
              </a:spcBef>
              <a:defRPr/>
            </a:pPr>
            <a:r>
              <a:rPr lang="en-US" sz="2300" b="1" dirty="0">
                <a:latin typeface="Tahoma" panose="020B0604030504040204" pitchFamily="34" charset="0"/>
                <a:ea typeface="Tahoma" panose="020B0604030504040204" pitchFamily="34" charset="0"/>
                <a:cs typeface="Tahoma" panose="020B0604030504040204" pitchFamily="34" charset="0"/>
              </a:rPr>
              <a:t>APPROACHES TO ANALYSES OF PROJECT/PROGRAMME OPTIONS THAT AFRICAN MINISTRIES AND AGENCIES SHOULD USE IN SCREENING AND SELECTING DEVELOPMENT PROGRAMMES AND PROJECTS TO GREEN THEIR ECONOMIES</a:t>
            </a:r>
          </a:p>
          <a:p>
            <a:pPr algn="ctr" defTabSz="241300">
              <a:lnSpc>
                <a:spcPct val="80000"/>
              </a:lnSpc>
              <a:spcBef>
                <a:spcPct val="0"/>
              </a:spcBef>
              <a:defRPr/>
            </a:pPr>
            <a:endParaRPr lang="en-US" sz="900" b="1" dirty="0">
              <a:latin typeface="Tahoma" panose="020B0604030504040204" pitchFamily="34" charset="0"/>
              <a:ea typeface="Tahoma" panose="020B0604030504040204" pitchFamily="34" charset="0"/>
              <a:cs typeface="Tahoma" panose="020B0604030504040204" pitchFamily="34" charset="0"/>
            </a:endParaRPr>
          </a:p>
          <a:p>
            <a:pPr algn="ctr" defTabSz="241300">
              <a:lnSpc>
                <a:spcPct val="80000"/>
              </a:lnSpc>
              <a:spcBef>
                <a:spcPct val="0"/>
              </a:spcBef>
              <a:defRPr/>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DUE TO DIFFICULTIES TO FULLY ANALYZING ALL IDENTIFIED PROSPECTIVE OPTIONS, IT IS USUALLY ADVISABLE TO INTRODUCE A SCREENING PROCESS TO ELIMINATE WEAK OPTIONS.</a:t>
            </a:r>
          </a:p>
        </p:txBody>
      </p:sp>
      <p:sp>
        <p:nvSpPr>
          <p:cNvPr id="23555" name="Content Placeholder 2"/>
          <p:cNvSpPr>
            <a:spLocks noGrp="1"/>
          </p:cNvSpPr>
          <p:nvPr>
            <p:ph idx="1"/>
          </p:nvPr>
        </p:nvSpPr>
        <p:spPr bwMode="auto">
          <a:xfrm>
            <a:off x="321913" y="1582057"/>
            <a:ext cx="11727543" cy="5203371"/>
          </a:xfrm>
          <a:noFill/>
          <a:ln>
            <a:miter lim="800000"/>
            <a:headEnd/>
            <a:tailEnd/>
          </a:ln>
        </p:spPr>
        <p:txBody>
          <a:bodyPr vert="horz" wrap="square" lIns="91440" tIns="45720" rIns="91440" bIns="45720" numCol="1" rtlCol="0" anchor="t" anchorCtr="0" compatLnSpc="1">
            <a:prstTxWarp prst="textNoShape">
              <a:avLst/>
            </a:prstTxWarp>
            <a:noAutofit/>
          </a:bodyPr>
          <a:lstStyle/>
          <a:p>
            <a:pPr>
              <a:buFont typeface="Wingdings" panose="05000000000000000000" pitchFamily="2" charset="2"/>
              <a:buChar char="q"/>
            </a:pPr>
            <a:r>
              <a:rPr lang="en-US" sz="2500" b="1" dirty="0" smtClean="0">
                <a:latin typeface="Georgia" panose="02040502050405020303" pitchFamily="18" charset="0"/>
                <a:cs typeface="Arial"/>
              </a:rPr>
              <a:t> </a:t>
            </a:r>
            <a:r>
              <a:rPr lang="en-US" sz="2500" b="1" dirty="0">
                <a:latin typeface="Georgia" panose="02040502050405020303" pitchFamily="18" charset="0"/>
              </a:rPr>
              <a:t>COMMON SCREENING FACTORS</a:t>
            </a:r>
          </a:p>
          <a:p>
            <a:pPr marL="1152525" indent="-342900">
              <a:buFont typeface="Wingdings" panose="05000000000000000000" pitchFamily="2" charset="2"/>
              <a:buChar char="§"/>
            </a:pPr>
            <a:r>
              <a:rPr lang="en-US" sz="2400" dirty="0">
                <a:latin typeface="Georgia" panose="02040502050405020303" pitchFamily="18" charset="0"/>
              </a:rPr>
              <a:t>Available Budget </a:t>
            </a:r>
          </a:p>
          <a:p>
            <a:pPr marL="1152525" indent="-342900">
              <a:buFont typeface="Wingdings" panose="05000000000000000000" pitchFamily="2" charset="2"/>
              <a:buChar char="§"/>
            </a:pPr>
            <a:r>
              <a:rPr lang="en-US" sz="2400" dirty="0">
                <a:latin typeface="Georgia" panose="02040502050405020303" pitchFamily="18" charset="0"/>
              </a:rPr>
              <a:t>Time to implement</a:t>
            </a:r>
          </a:p>
          <a:p>
            <a:pPr marL="1152525" indent="-342900">
              <a:buFont typeface="Wingdings" panose="05000000000000000000" pitchFamily="2" charset="2"/>
              <a:buChar char="§"/>
            </a:pPr>
            <a:r>
              <a:rPr lang="en-US" sz="2400" dirty="0">
                <a:latin typeface="Georgia" panose="02040502050405020303" pitchFamily="18" charset="0"/>
              </a:rPr>
              <a:t>Jurisdictional Authority</a:t>
            </a:r>
          </a:p>
          <a:p>
            <a:pPr marL="1152525" indent="-342900">
              <a:buFont typeface="Wingdings" panose="05000000000000000000" pitchFamily="2" charset="2"/>
              <a:buChar char="§"/>
            </a:pPr>
            <a:r>
              <a:rPr lang="en-US" sz="2400" dirty="0">
                <a:latin typeface="Georgia" panose="02040502050405020303" pitchFamily="18" charset="0"/>
              </a:rPr>
              <a:t>Legality </a:t>
            </a:r>
          </a:p>
          <a:p>
            <a:pPr marL="1152525" indent="-342900">
              <a:buFont typeface="Wingdings" panose="05000000000000000000" pitchFamily="2" charset="2"/>
              <a:buChar char="§"/>
            </a:pPr>
            <a:r>
              <a:rPr lang="en-US" sz="2400" dirty="0">
                <a:latin typeface="Georgia" panose="02040502050405020303" pitchFamily="18" charset="0"/>
              </a:rPr>
              <a:t>Green Rating</a:t>
            </a:r>
            <a:endParaRPr lang="en-US" sz="2000" dirty="0">
              <a:latin typeface="Georgia" panose="02040502050405020303" pitchFamily="18" charset="0"/>
            </a:endParaRPr>
          </a:p>
          <a:p>
            <a:pPr marL="457200" indent="-457200">
              <a:buNone/>
            </a:pPr>
            <a:endParaRPr lang="en-US" sz="100" b="1" dirty="0">
              <a:latin typeface="Georgia" panose="02040502050405020303" pitchFamily="18" charset="0"/>
            </a:endParaRPr>
          </a:p>
          <a:p>
            <a:pPr>
              <a:buFont typeface="Wingdings" panose="05000000000000000000" pitchFamily="2" charset="2"/>
              <a:buChar char="q"/>
            </a:pPr>
            <a:r>
              <a:rPr lang="en-US" sz="2500" b="1" dirty="0" smtClean="0">
                <a:latin typeface="Georgia" panose="02040502050405020303" pitchFamily="18" charset="0"/>
                <a:cs typeface="Arial"/>
              </a:rPr>
              <a:t> </a:t>
            </a:r>
            <a:r>
              <a:rPr lang="en-US" sz="2500" b="1" dirty="0">
                <a:latin typeface="Georgia" panose="02040502050405020303" pitchFamily="18" charset="0"/>
              </a:rPr>
              <a:t>DETAILED EVALUATION FACTORS</a:t>
            </a:r>
          </a:p>
          <a:p>
            <a:pPr marL="1152525" indent="-342900">
              <a:buFont typeface="Wingdings" panose="05000000000000000000" pitchFamily="2" charset="2"/>
              <a:buChar char="§"/>
            </a:pPr>
            <a:r>
              <a:rPr lang="en-US" sz="2400" dirty="0">
                <a:latin typeface="Georgia" panose="02040502050405020303" pitchFamily="18" charset="0"/>
              </a:rPr>
              <a:t>Cost Analysis</a:t>
            </a:r>
          </a:p>
          <a:p>
            <a:pPr marL="1152525" indent="-342900">
              <a:buFont typeface="Wingdings" panose="05000000000000000000" pitchFamily="2" charset="2"/>
              <a:buChar char="§"/>
            </a:pPr>
            <a:r>
              <a:rPr lang="en-US" sz="2400" dirty="0">
                <a:latin typeface="Georgia" panose="02040502050405020303" pitchFamily="18" charset="0"/>
              </a:rPr>
              <a:t>Cost/Benefit Analysis</a:t>
            </a:r>
          </a:p>
          <a:p>
            <a:pPr marL="1152525" indent="-342900">
              <a:buFont typeface="Wingdings" panose="05000000000000000000" pitchFamily="2" charset="2"/>
              <a:buChar char="§"/>
            </a:pPr>
            <a:r>
              <a:rPr lang="en-US" sz="2400" dirty="0">
                <a:latin typeface="Georgia" panose="02040502050405020303" pitchFamily="18" charset="0"/>
              </a:rPr>
              <a:t>Risk/Benefit Analysis</a:t>
            </a:r>
          </a:p>
          <a:p>
            <a:pPr marL="1152525" indent="-342900">
              <a:buFont typeface="Wingdings" panose="05000000000000000000" pitchFamily="2" charset="2"/>
              <a:buChar char="§"/>
            </a:pPr>
            <a:r>
              <a:rPr lang="en-US" sz="2400" dirty="0">
                <a:latin typeface="Georgia" panose="02040502050405020303" pitchFamily="18" charset="0"/>
              </a:rPr>
              <a:t>Failure Analysis</a:t>
            </a:r>
            <a:endParaRPr lang="en-US" sz="2000" dirty="0">
              <a:latin typeface="Georgia" panose="02040502050405020303" pitchFamily="18" charset="0"/>
            </a:endParaRPr>
          </a:p>
        </p:txBody>
      </p:sp>
      <p:sp>
        <p:nvSpPr>
          <p:cNvPr id="7" name="Rectangle 6"/>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373926918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92"/>
            <a:ext cx="12192000" cy="781752"/>
          </a:xfrm>
          <a:prstGeom prst="rect">
            <a:avLst/>
          </a:prstGeom>
          <a:solidFill>
            <a:schemeClr val="accent6">
              <a:lumMod val="60000"/>
              <a:lumOff val="40000"/>
            </a:schemeClr>
          </a:solidFill>
          <a:ln w="38100">
            <a:solidFill>
              <a:srgbClr val="C00000"/>
            </a:solidFill>
          </a:ln>
        </p:spPr>
        <p:txBody>
          <a:bodyPr wrap="square" tIns="91440" bIns="0" rtlCol="0" anchor="ctr">
            <a:spAutoFit/>
          </a:bodyPr>
          <a:lstStyle/>
          <a:p>
            <a:pPr algn="ctr">
              <a:lnSpc>
                <a:spcPct val="80000"/>
              </a:lnSpc>
            </a:pPr>
            <a:r>
              <a:rPr lang="en-GB" sz="2800" b="1" dirty="0">
                <a:latin typeface="Tahoma" panose="020B0604030504040204" pitchFamily="34" charset="0"/>
                <a:ea typeface="Tahoma" panose="020B0604030504040204" pitchFamily="34" charset="0"/>
                <a:cs typeface="Tahoma" panose="020B0604030504040204" pitchFamily="34" charset="0"/>
              </a:rPr>
              <a:t>GLOBAL CLIMATE CHANGE </a:t>
            </a:r>
            <a:r>
              <a:rPr lang="en-GB" sz="2800" b="1" dirty="0" smtClean="0">
                <a:latin typeface="Tahoma" panose="020B0604030504040204" pitchFamily="34" charset="0"/>
                <a:ea typeface="Tahoma" panose="020B0604030504040204" pitchFamily="34" charset="0"/>
                <a:cs typeface="Tahoma" panose="020B0604030504040204" pitchFamily="34" charset="0"/>
              </a:rPr>
              <a:t>PROGRAM </a:t>
            </a:r>
            <a:r>
              <a:rPr lang="en-GB" sz="2800" b="1" dirty="0">
                <a:latin typeface="Tahoma" panose="020B0604030504040204" pitchFamily="34" charset="0"/>
                <a:ea typeface="Tahoma" panose="020B0604030504040204" pitchFamily="34" charset="0"/>
                <a:cs typeface="Tahoma" panose="020B0604030504040204" pitchFamily="34" charset="0"/>
              </a:rPr>
              <a:t>DEVELOPMENT AND IMPLEMENTATION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2" name="Picture 1"/>
          <p:cNvPicPr>
            <a:picLocks noChangeAspect="1"/>
          </p:cNvPicPr>
          <p:nvPr/>
        </p:nvPicPr>
        <p:blipFill>
          <a:blip r:embed="rId2"/>
          <a:stretch>
            <a:fillRect/>
          </a:stretch>
        </p:blipFill>
        <p:spPr>
          <a:xfrm>
            <a:off x="2019300" y="816059"/>
            <a:ext cx="8153400" cy="6003841"/>
          </a:xfrm>
          <a:prstGeom prst="rect">
            <a:avLst/>
          </a:prstGeom>
        </p:spPr>
      </p:pic>
      <p:sp>
        <p:nvSpPr>
          <p:cNvPr id="3" name="Slide Number Placeholder 2"/>
          <p:cNvSpPr>
            <a:spLocks noGrp="1"/>
          </p:cNvSpPr>
          <p:nvPr>
            <p:ph type="sldNum" sz="quarter" idx="12"/>
          </p:nvPr>
        </p:nvSpPr>
        <p:spPr>
          <a:xfrm>
            <a:off x="9347579" y="6454775"/>
            <a:ext cx="2743200" cy="365125"/>
          </a:xfrm>
        </p:spPr>
        <p:txBody>
          <a:bodyPr/>
          <a:lstStyle/>
          <a:p>
            <a:fld id="{44B49888-45F7-45CE-BD68-FFD6770B3254}" type="slidenum">
              <a:rPr lang="en-US" smtClean="0"/>
              <a:t>39</a:t>
            </a:fld>
            <a:endParaRPr lang="en-US"/>
          </a:p>
        </p:txBody>
      </p:sp>
    </p:spTree>
    <p:extLst>
      <p:ext uri="{BB962C8B-B14F-4D97-AF65-F5344CB8AC3E}">
        <p14:creationId xmlns:p14="http://schemas.microsoft.com/office/powerpoint/2010/main" val="386851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86918" y="506160"/>
            <a:ext cx="4042682" cy="1015663"/>
          </a:xfrm>
          <a:prstGeom prst="rect">
            <a:avLst/>
          </a:prstGeom>
          <a:ln w="38100">
            <a:solidFill>
              <a:srgbClr val="C00000"/>
            </a:solidFill>
          </a:ln>
        </p:spPr>
        <p:txBody>
          <a:bodyPr wrap="square">
            <a:spAutoFit/>
          </a:bodyPr>
          <a:lstStyle/>
          <a:p>
            <a:pPr algn="ctr"/>
            <a:r>
              <a:rPr lang="en-GB" sz="6000" dirty="0" smtClean="0">
                <a:latin typeface="Algerian" pitchFamily="82" charset="0"/>
              </a:rPr>
              <a:t>SECTION </a:t>
            </a:r>
            <a:r>
              <a:rPr lang="en-GB" sz="6000" dirty="0">
                <a:latin typeface="Algerian" pitchFamily="82" charset="0"/>
              </a:rPr>
              <a:t>a</a:t>
            </a:r>
            <a:endParaRPr lang="en-US" sz="6000" dirty="0">
              <a:latin typeface="Algerian" pitchFamily="82" charset="0"/>
            </a:endParaRPr>
          </a:p>
        </p:txBody>
      </p:sp>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544094"/>
            <a:ext cx="12192000" cy="1937786"/>
          </a:xfrm>
          <a:prstGeom prst="rect">
            <a:avLst/>
          </a:prstGeom>
          <a:solidFill>
            <a:schemeClr val="accent6">
              <a:lumMod val="60000"/>
              <a:lumOff val="40000"/>
            </a:schemeClr>
          </a:solidFill>
          <a:ln w="57150">
            <a:solidFill>
              <a:srgbClr val="C00000"/>
            </a:solidFill>
          </a:ln>
        </p:spPr>
        <p:txBody>
          <a:bodyPr wrap="square" rtlCol="0" anchor="ctr">
            <a:noAutofit/>
          </a:bodyPr>
          <a:lstStyle/>
          <a:p>
            <a:pPr algn="ctr"/>
            <a:r>
              <a:rPr lang="en-GB" sz="4800" b="1" dirty="0" smtClean="0">
                <a:latin typeface="Tahoma" panose="020B0604030504040204" pitchFamily="34" charset="0"/>
                <a:ea typeface="Tahoma" panose="020B0604030504040204" pitchFamily="34" charset="0"/>
                <a:cs typeface="Tahoma" panose="020B0604030504040204" pitchFamily="34" charset="0"/>
              </a:rPr>
              <a:t>INTRODUCTION: DEFINING GREEN ECONOMY AND ITS SIGNIFICANCE</a:t>
            </a:r>
            <a:endParaRPr lang="en-GB" sz="4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672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756"/>
            <a:ext cx="12192000" cy="969496"/>
          </a:xfrm>
          <a:prstGeom prst="rect">
            <a:avLst/>
          </a:prstGeom>
          <a:solidFill>
            <a:schemeClr val="accent6">
              <a:lumMod val="60000"/>
              <a:lumOff val="40000"/>
            </a:schemeClr>
          </a:solidFill>
          <a:ln w="38100">
            <a:solidFill>
              <a:srgbClr val="C00000"/>
            </a:solidFill>
          </a:ln>
        </p:spPr>
        <p:txBody>
          <a:bodyPr wrap="square" rtlCol="0">
            <a:spAutoFit/>
          </a:bodyPr>
          <a:lstStyle/>
          <a:p>
            <a:pPr algn="ctr"/>
            <a:r>
              <a:rPr lang="en-US" sz="1900" b="1" dirty="0">
                <a:latin typeface="Tahoma" panose="020B0604030504040204" pitchFamily="34" charset="0"/>
                <a:ea typeface="Tahoma" panose="020B0604030504040204" pitchFamily="34" charset="0"/>
                <a:cs typeface="Tahoma" panose="020B0604030504040204" pitchFamily="34" charset="0"/>
              </a:rPr>
              <a:t>EXISTING DATA THAT ARE GIVEN VARIOUS </a:t>
            </a:r>
            <a:r>
              <a:rPr lang="en-US" sz="1900" b="1" dirty="0" err="1">
                <a:latin typeface="Tahoma" panose="020B0604030504040204" pitchFamily="34" charset="0"/>
                <a:ea typeface="Tahoma" panose="020B0604030504040204" pitchFamily="34" charset="0"/>
                <a:cs typeface="Tahoma" panose="020B0604030504040204" pitchFamily="34" charset="0"/>
              </a:rPr>
              <a:t>SPATIO</a:t>
            </a:r>
            <a:r>
              <a:rPr lang="en-US" sz="1900" b="1" dirty="0">
                <a:latin typeface="Tahoma" panose="020B0604030504040204" pitchFamily="34" charset="0"/>
                <a:ea typeface="Tahoma" panose="020B0604030504040204" pitchFamily="34" charset="0"/>
                <a:cs typeface="Tahoma" panose="020B0604030504040204" pitchFamily="34" charset="0"/>
              </a:rPr>
              <a:t>-TEMPORAL COORDINATES NEED TO BE INTERLINKED WITH MORE RECENT DATA THAT CAN BE GENERATED BY SATELLITES AND TRANSFERRED BY BOTH SATELLITE AND CABLE COMMUNICATION SYSTEMS</a:t>
            </a:r>
          </a:p>
        </p:txBody>
      </p:sp>
      <p:pic>
        <p:nvPicPr>
          <p:cNvPr id="6" name="Picture 5"/>
          <p:cNvPicPr>
            <a:picLocks noChangeAspect="1"/>
          </p:cNvPicPr>
          <p:nvPr/>
        </p:nvPicPr>
        <p:blipFill>
          <a:blip r:embed="rId2"/>
          <a:stretch>
            <a:fillRect/>
          </a:stretch>
        </p:blipFill>
        <p:spPr>
          <a:xfrm>
            <a:off x="958645" y="1042576"/>
            <a:ext cx="8192729" cy="5766099"/>
          </a:xfrm>
          <a:prstGeom prst="rect">
            <a:avLst/>
          </a:prstGeom>
          <a:ln>
            <a:solidFill>
              <a:srgbClr val="C00000"/>
            </a:solidFill>
          </a:ln>
        </p:spPr>
      </p:pic>
      <p:sp>
        <p:nvSpPr>
          <p:cNvPr id="7" name="Slide Number Placeholder 6"/>
          <p:cNvSpPr>
            <a:spLocks noGrp="1"/>
          </p:cNvSpPr>
          <p:nvPr>
            <p:ph type="sldNum" sz="quarter" idx="12"/>
          </p:nvPr>
        </p:nvSpPr>
        <p:spPr>
          <a:xfrm>
            <a:off x="9300087" y="6443550"/>
            <a:ext cx="2743200" cy="365125"/>
          </a:xfrm>
        </p:spPr>
        <p:txBody>
          <a:bodyPr/>
          <a:lstStyle/>
          <a:p>
            <a:fld id="{44B49888-45F7-45CE-BD68-FFD6770B3254}" type="slidenum">
              <a:rPr lang="en-US" smtClean="0"/>
              <a:t>40</a:t>
            </a:fld>
            <a:endParaRPr lang="en-US" dirty="0"/>
          </a:p>
        </p:txBody>
      </p:sp>
      <p:sp>
        <p:nvSpPr>
          <p:cNvPr id="8" name="Rectangle 7"/>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397643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4752"/>
            <a:ext cx="12192000" cy="1147753"/>
          </a:xfrm>
          <a:prstGeom prst="rect">
            <a:avLst/>
          </a:prstGeom>
          <a:solidFill>
            <a:schemeClr val="accent6">
              <a:lumMod val="60000"/>
              <a:lumOff val="40000"/>
            </a:schemeClr>
          </a:solidFill>
          <a:ln w="57150">
            <a:solidFill>
              <a:srgbClr val="C00000"/>
            </a:solidFill>
          </a:ln>
        </p:spPr>
        <p:txBody>
          <a:bodyPr lIns="83295" tIns="41648" rIns="83295" bIns="41648" rtlCol="0" anchor="ctr">
            <a:noAutofit/>
          </a:bodyPr>
          <a:lstStyle/>
          <a:p>
            <a:pPr algn="ctr" defTabSz="955656">
              <a:spcBef>
                <a:spcPct val="0"/>
              </a:spcBef>
              <a:defRPr/>
            </a:pPr>
            <a:r>
              <a:rPr lang="en-US" sz="2800" b="1" dirty="0" smtClean="0">
                <a:latin typeface="Tahoma" panose="020B0604030504040204" pitchFamily="34" charset="0"/>
                <a:ea typeface="Tahoma" panose="020B0604030504040204" pitchFamily="34" charset="0"/>
                <a:cs typeface="Tahoma" panose="020B0604030504040204" pitchFamily="34" charset="0"/>
              </a:rPr>
              <a:t> REAL-TIME AIR POLLUTION MONITORING STATIONS GLOBALLY</a:t>
            </a:r>
          </a:p>
          <a:p>
            <a:pPr algn="ctr" defTabSz="955656">
              <a:spcBef>
                <a:spcPct val="0"/>
              </a:spcBef>
              <a:defRPr/>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NOTE THE SPARSITY OF MONITORING STATIONS IN AFRICA</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grpSp>
        <p:nvGrpSpPr>
          <p:cNvPr id="7" name="Group 2"/>
          <p:cNvGrpSpPr>
            <a:grpSpLocks/>
          </p:cNvGrpSpPr>
          <p:nvPr/>
        </p:nvGrpSpPr>
        <p:grpSpPr bwMode="auto">
          <a:xfrm>
            <a:off x="377371" y="1248228"/>
            <a:ext cx="11466285" cy="5428344"/>
            <a:chOff x="1587" y="385"/>
            <a:chExt cx="12864" cy="7087"/>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384"/>
              <a:ext cx="12864" cy="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595" y="6982"/>
              <a:ext cx="12851" cy="48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2950756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4753"/>
            <a:ext cx="12192000" cy="776818"/>
          </a:xfrm>
          <a:prstGeom prst="rect">
            <a:avLst/>
          </a:prstGeom>
          <a:solidFill>
            <a:schemeClr val="accent6">
              <a:lumMod val="60000"/>
              <a:lumOff val="40000"/>
            </a:schemeClr>
          </a:solidFill>
          <a:ln w="57150">
            <a:solidFill>
              <a:srgbClr val="C00000"/>
            </a:solidFill>
          </a:ln>
        </p:spPr>
        <p:txBody>
          <a:bodyPr lIns="83295" tIns="41648" rIns="83295" bIns="41648" rtlCol="0" anchor="ctr">
            <a:noAutofit/>
          </a:bodyPr>
          <a:lstStyle/>
          <a:p>
            <a:pPr algn="ctr" defTabSz="955656">
              <a:spcBef>
                <a:spcPct val="0"/>
              </a:spcBef>
              <a:defRPr/>
            </a:pPr>
            <a:r>
              <a:rPr lang="en-US" sz="4000" b="1" dirty="0" smtClean="0">
                <a:latin typeface="Tahoma" panose="020B0604030504040204" pitchFamily="34" charset="0"/>
                <a:ea typeface="Tahoma" panose="020B0604030504040204" pitchFamily="34" charset="0"/>
                <a:cs typeface="Tahoma" panose="020B0604030504040204" pitchFamily="34" charset="0"/>
              </a:rPr>
              <a:t>AIR POLLUTION MONITORING IN AFRICA</a:t>
            </a:r>
            <a:endParaRPr lang="en-US" sz="88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grpSp>
        <p:nvGrpSpPr>
          <p:cNvPr id="2" name="Group 2"/>
          <p:cNvGrpSpPr>
            <a:grpSpLocks/>
          </p:cNvGrpSpPr>
          <p:nvPr/>
        </p:nvGrpSpPr>
        <p:grpSpPr bwMode="auto">
          <a:xfrm>
            <a:off x="3248165" y="847269"/>
            <a:ext cx="5773004" cy="5913790"/>
            <a:chOff x="1368" y="-7203"/>
            <a:chExt cx="5910" cy="7551"/>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 y="-7204"/>
              <a:ext cx="5910" cy="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4"/>
            <p:cNvSpPr>
              <a:spLocks/>
            </p:cNvSpPr>
            <p:nvPr/>
          </p:nvSpPr>
          <p:spPr bwMode="auto">
            <a:xfrm>
              <a:off x="1376" y="-225"/>
              <a:ext cx="1696" cy="567"/>
            </a:xfrm>
            <a:custGeom>
              <a:avLst/>
              <a:gdLst>
                <a:gd name="T0" fmla="+- 0 3072 1377"/>
                <a:gd name="T1" fmla="*/ T0 w 1696"/>
                <a:gd name="T2" fmla="+- 0 -225 -225"/>
                <a:gd name="T3" fmla="*/ -225 h 567"/>
                <a:gd name="T4" fmla="+- 0 1377 1377"/>
                <a:gd name="T5" fmla="*/ T4 w 1696"/>
                <a:gd name="T6" fmla="+- 0 -225 -225"/>
                <a:gd name="T7" fmla="*/ -225 h 567"/>
                <a:gd name="T8" fmla="+- 0 1377 1377"/>
                <a:gd name="T9" fmla="*/ T8 w 1696"/>
                <a:gd name="T10" fmla="+- 0 342 -225"/>
                <a:gd name="T11" fmla="*/ 342 h 567"/>
                <a:gd name="T12" fmla="+- 0 3072 1377"/>
                <a:gd name="T13" fmla="*/ T12 w 1696"/>
                <a:gd name="T14" fmla="+- 0 342 -225"/>
                <a:gd name="T15" fmla="*/ 342 h 567"/>
              </a:gdLst>
              <a:ahLst/>
              <a:cxnLst>
                <a:cxn ang="0">
                  <a:pos x="T1" y="T3"/>
                </a:cxn>
                <a:cxn ang="0">
                  <a:pos x="T5" y="T7"/>
                </a:cxn>
                <a:cxn ang="0">
                  <a:pos x="T9" y="T11"/>
                </a:cxn>
                <a:cxn ang="0">
                  <a:pos x="T13" y="T15"/>
                </a:cxn>
              </a:cxnLst>
              <a:rect l="0" t="0" r="r" b="b"/>
              <a:pathLst>
                <a:path w="1696" h="567">
                  <a:moveTo>
                    <a:pt x="1695" y="0"/>
                  </a:moveTo>
                  <a:lnTo>
                    <a:pt x="0" y="0"/>
                  </a:lnTo>
                  <a:lnTo>
                    <a:pt x="0" y="567"/>
                  </a:lnTo>
                  <a:lnTo>
                    <a:pt x="1695" y="56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p:cNvSpPr>
              <a:spLocks/>
            </p:cNvSpPr>
            <p:nvPr/>
          </p:nvSpPr>
          <p:spPr bwMode="auto">
            <a:xfrm>
              <a:off x="2976" y="-225"/>
              <a:ext cx="4297" cy="567"/>
            </a:xfrm>
            <a:custGeom>
              <a:avLst/>
              <a:gdLst>
                <a:gd name="T0" fmla="+- 0 2976 2976"/>
                <a:gd name="T1" fmla="*/ T0 w 4297"/>
                <a:gd name="T2" fmla="+- 0 342 -225"/>
                <a:gd name="T3" fmla="*/ 342 h 567"/>
                <a:gd name="T4" fmla="+- 0 7273 2976"/>
                <a:gd name="T5" fmla="*/ T4 w 4297"/>
                <a:gd name="T6" fmla="+- 0 342 -225"/>
                <a:gd name="T7" fmla="*/ 342 h 567"/>
                <a:gd name="T8" fmla="+- 0 7273 2976"/>
                <a:gd name="T9" fmla="*/ T8 w 4297"/>
                <a:gd name="T10" fmla="+- 0 -225 -225"/>
                <a:gd name="T11" fmla="*/ -225 h 567"/>
                <a:gd name="T12" fmla="+- 0 2976 2976"/>
                <a:gd name="T13" fmla="*/ T12 w 4297"/>
                <a:gd name="T14" fmla="+- 0 -225 -225"/>
                <a:gd name="T15" fmla="*/ -225 h 567"/>
              </a:gdLst>
              <a:ahLst/>
              <a:cxnLst>
                <a:cxn ang="0">
                  <a:pos x="T1" y="T3"/>
                </a:cxn>
                <a:cxn ang="0">
                  <a:pos x="T5" y="T7"/>
                </a:cxn>
                <a:cxn ang="0">
                  <a:pos x="T9" y="T11"/>
                </a:cxn>
                <a:cxn ang="0">
                  <a:pos x="T13" y="T15"/>
                </a:cxn>
              </a:cxnLst>
              <a:rect l="0" t="0" r="r" b="b"/>
              <a:pathLst>
                <a:path w="4297" h="567">
                  <a:moveTo>
                    <a:pt x="0" y="567"/>
                  </a:moveTo>
                  <a:lnTo>
                    <a:pt x="4297" y="567"/>
                  </a:lnTo>
                  <a:lnTo>
                    <a:pt x="4297" y="0"/>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626474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2BECA4-B3A3-4F42-A56E-6BB41A54856C}"/>
              </a:ext>
            </a:extLst>
          </p:cNvPr>
          <p:cNvSpPr>
            <a:spLocks noGrp="1" noChangeArrowheads="1"/>
          </p:cNvSpPr>
          <p:nvPr>
            <p:ph type="title"/>
          </p:nvPr>
        </p:nvSpPr>
        <p:spPr>
          <a:xfrm>
            <a:off x="0" y="15117"/>
            <a:ext cx="12192000" cy="913798"/>
          </a:xfrm>
          <a:solidFill>
            <a:schemeClr val="accent6">
              <a:lumMod val="60000"/>
              <a:lumOff val="40000"/>
            </a:schemeClr>
          </a:solidFill>
          <a:ln w="57150">
            <a:solidFill>
              <a:srgbClr val="C00000"/>
            </a:solidFill>
          </a:ln>
        </p:spPr>
        <p:txBody>
          <a:bodyPr>
            <a:noAutofit/>
          </a:bodyPr>
          <a:lstStyle/>
          <a:p>
            <a:pPr algn="ctr" eaLnBrk="1" hangingPunct="1"/>
            <a:r>
              <a:rPr lang="en-US" altLang="en-US" sz="2400" b="1" dirty="0">
                <a:latin typeface="Tahoma" panose="020B0604030504040204" pitchFamily="34" charset="0"/>
                <a:ea typeface="Tahoma" panose="020B0604030504040204" pitchFamily="34" charset="0"/>
                <a:cs typeface="Tahoma" panose="020B0604030504040204" pitchFamily="34" charset="0"/>
              </a:rPr>
              <a:t>THE ENERGY SECTOR IS CRITICAL TO GREEN ECONOMY DEVELOPMENT AND A MAJOR SECTOR ON WHICH TO ENGAGE THE PRIVATE SECTOR </a:t>
            </a:r>
          </a:p>
        </p:txBody>
      </p:sp>
      <p:sp>
        <p:nvSpPr>
          <p:cNvPr id="15" name="Rectangle 14"/>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3" name="Picture 2"/>
          <p:cNvPicPr>
            <a:picLocks noChangeAspect="1"/>
          </p:cNvPicPr>
          <p:nvPr/>
        </p:nvPicPr>
        <p:blipFill>
          <a:blip r:embed="rId2"/>
          <a:stretch>
            <a:fillRect/>
          </a:stretch>
        </p:blipFill>
        <p:spPr>
          <a:xfrm>
            <a:off x="892629" y="1121229"/>
            <a:ext cx="10406742" cy="5544457"/>
          </a:xfrm>
          <a:prstGeom prst="rect">
            <a:avLst/>
          </a:prstGeom>
        </p:spPr>
      </p:pic>
      <p:sp>
        <p:nvSpPr>
          <p:cNvPr id="18"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418696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2BECA4-B3A3-4F42-A56E-6BB41A54856C}"/>
              </a:ext>
            </a:extLst>
          </p:cNvPr>
          <p:cNvSpPr>
            <a:spLocks noGrp="1" noChangeArrowheads="1"/>
          </p:cNvSpPr>
          <p:nvPr>
            <p:ph type="title"/>
          </p:nvPr>
        </p:nvSpPr>
        <p:spPr>
          <a:xfrm>
            <a:off x="0" y="15116"/>
            <a:ext cx="12192000" cy="1121629"/>
          </a:xfrm>
          <a:solidFill>
            <a:schemeClr val="accent6">
              <a:lumMod val="60000"/>
              <a:lumOff val="40000"/>
            </a:schemeClr>
          </a:solidFill>
          <a:ln w="57150">
            <a:solidFill>
              <a:srgbClr val="C00000"/>
            </a:solidFill>
          </a:ln>
        </p:spPr>
        <p:txBody>
          <a:bodyPr>
            <a:noAutofit/>
          </a:bodyPr>
          <a:lstStyle/>
          <a:p>
            <a:pPr algn="ctr"/>
            <a:r>
              <a:rPr lang="en-US" altLang="en-US" sz="4000" b="1" dirty="0" smtClean="0">
                <a:latin typeface="Tahoma" panose="020B0604030504040204" pitchFamily="34" charset="0"/>
                <a:ea typeface="Tahoma" panose="020B0604030504040204" pitchFamily="34" charset="0"/>
                <a:cs typeface="Tahoma" panose="020B0604030504040204" pitchFamily="34" charset="0"/>
              </a:rPr>
              <a:t>OPTIONAL ENERGY SYSTEMS </a:t>
            </a:r>
            <a:r>
              <a:rPr lang="en-US" altLang="en-US" sz="2800" b="1" dirty="0" smtClean="0">
                <a:latin typeface="Tahoma" panose="020B0604030504040204" pitchFamily="34" charset="0"/>
                <a:ea typeface="Tahoma" panose="020B0604030504040204" pitchFamily="34" charset="0"/>
                <a:cs typeface="Tahoma" panose="020B0604030504040204" pitchFamily="34" charset="0"/>
              </a:rPr>
              <a:t/>
            </a:r>
            <a:br>
              <a:rPr lang="en-US" altLang="en-US" sz="2800" b="1" dirty="0" smtClean="0">
                <a:latin typeface="Tahoma" panose="020B0604030504040204" pitchFamily="34" charset="0"/>
                <a:ea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(MAIN CATEGORIES)</a:t>
            </a:r>
            <a:endPar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5" name="Rectangle 3"/>
          <p:cNvSpPr txBox="1">
            <a:spLocks noChangeArrowheads="1"/>
          </p:cNvSpPr>
          <p:nvPr/>
        </p:nvSpPr>
        <p:spPr>
          <a:xfrm>
            <a:off x="606904" y="1136746"/>
            <a:ext cx="10213496" cy="48994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35000"/>
              </a:spcBef>
              <a:buClr>
                <a:srgbClr val="CF6D01"/>
              </a:buClr>
              <a:buFont typeface="Symbol" pitchFamily="18" charset="2"/>
              <a:buChar char="·"/>
            </a:pPr>
            <a:r>
              <a:rPr lang="en-US" b="1" dirty="0">
                <a:latin typeface="Georgia" panose="02040502050405020303" pitchFamily="18" charset="0"/>
              </a:rPr>
              <a:t>Coal-fired Systems</a:t>
            </a:r>
          </a:p>
          <a:p>
            <a:pPr algn="just">
              <a:spcBef>
                <a:spcPct val="35000"/>
              </a:spcBef>
              <a:buClr>
                <a:srgbClr val="CF6D01"/>
              </a:buClr>
              <a:buFont typeface="Symbol" pitchFamily="18" charset="2"/>
              <a:buChar char="·"/>
            </a:pPr>
            <a:r>
              <a:rPr lang="en-US" b="1" dirty="0">
                <a:latin typeface="Georgia" panose="02040502050405020303" pitchFamily="18" charset="0"/>
              </a:rPr>
              <a:t>Hydrocarbon Oil or Gas-fired Systems</a:t>
            </a:r>
          </a:p>
          <a:p>
            <a:pPr algn="just">
              <a:spcBef>
                <a:spcPct val="35000"/>
              </a:spcBef>
              <a:buClr>
                <a:srgbClr val="CF6D01"/>
              </a:buClr>
              <a:buFont typeface="Symbol" pitchFamily="18" charset="2"/>
              <a:buChar char="·"/>
            </a:pPr>
            <a:r>
              <a:rPr lang="en-US" b="1" dirty="0">
                <a:latin typeface="Georgia" panose="02040502050405020303" pitchFamily="18" charset="0"/>
              </a:rPr>
              <a:t>Solar Energy Systems</a:t>
            </a:r>
          </a:p>
          <a:p>
            <a:pPr algn="just">
              <a:spcBef>
                <a:spcPct val="35000"/>
              </a:spcBef>
              <a:buClr>
                <a:srgbClr val="0000FF"/>
              </a:buClr>
              <a:buFont typeface="Symbol" pitchFamily="18" charset="2"/>
              <a:buChar char="·"/>
            </a:pPr>
            <a:r>
              <a:rPr lang="en-US" b="1" dirty="0">
                <a:latin typeface="Georgia" panose="02040502050405020303" pitchFamily="18" charset="0"/>
              </a:rPr>
              <a:t>Wind Energy Systems</a:t>
            </a:r>
          </a:p>
          <a:p>
            <a:pPr algn="just">
              <a:spcBef>
                <a:spcPct val="35000"/>
              </a:spcBef>
              <a:buClr>
                <a:srgbClr val="FF3300"/>
              </a:buClr>
              <a:buFont typeface="Symbol" pitchFamily="18" charset="2"/>
              <a:buChar char="·"/>
            </a:pPr>
            <a:r>
              <a:rPr lang="en-US" b="1" dirty="0">
                <a:latin typeface="Georgia" panose="02040502050405020303" pitchFamily="18" charset="0"/>
              </a:rPr>
              <a:t>Nuclear Energy Systems</a:t>
            </a:r>
          </a:p>
          <a:p>
            <a:pPr algn="just">
              <a:spcBef>
                <a:spcPct val="35000"/>
              </a:spcBef>
              <a:buClr>
                <a:srgbClr val="006600"/>
              </a:buClr>
              <a:buFont typeface="Symbol" pitchFamily="18" charset="2"/>
              <a:buChar char="·"/>
            </a:pPr>
            <a:r>
              <a:rPr lang="en-US" b="1" dirty="0">
                <a:latin typeface="Georgia" panose="02040502050405020303" pitchFamily="18" charset="0"/>
              </a:rPr>
              <a:t>Hydropower Systems</a:t>
            </a:r>
          </a:p>
          <a:p>
            <a:pPr algn="just">
              <a:spcBef>
                <a:spcPct val="35000"/>
              </a:spcBef>
              <a:buClr>
                <a:schemeClr val="tx1"/>
              </a:buClr>
              <a:buFont typeface="Symbol" pitchFamily="18" charset="2"/>
              <a:buChar char="·"/>
            </a:pPr>
            <a:r>
              <a:rPr lang="en-US" b="1" dirty="0">
                <a:latin typeface="Georgia" panose="02040502050405020303" pitchFamily="18" charset="0"/>
              </a:rPr>
              <a:t>Geothermal Energy Systems</a:t>
            </a:r>
          </a:p>
          <a:p>
            <a:pPr algn="just">
              <a:spcBef>
                <a:spcPct val="35000"/>
              </a:spcBef>
              <a:buClr>
                <a:srgbClr val="CC0099"/>
              </a:buClr>
              <a:buFont typeface="Symbol" pitchFamily="18" charset="2"/>
              <a:buChar char="·"/>
            </a:pPr>
            <a:r>
              <a:rPr lang="en-US" b="1" dirty="0">
                <a:latin typeface="Georgia" panose="02040502050405020303" pitchFamily="18" charset="0"/>
              </a:rPr>
              <a:t>Renewable Fuels</a:t>
            </a:r>
          </a:p>
          <a:p>
            <a:pPr marL="457200" lvl="1" indent="0" algn="just">
              <a:spcBef>
                <a:spcPts val="0"/>
              </a:spcBef>
              <a:buClr>
                <a:srgbClr val="CC0099"/>
              </a:buClr>
              <a:buNone/>
            </a:pPr>
            <a:r>
              <a:rPr lang="en-US" sz="2400" b="1" dirty="0" smtClean="0">
                <a:latin typeface="Georgia" panose="02040502050405020303" pitchFamily="18" charset="0"/>
              </a:rPr>
              <a:t>	Biofuels; Hydrogen; Fuel Cells; and Others</a:t>
            </a:r>
            <a:endParaRPr lang="en-US" sz="2400" b="1" dirty="0">
              <a:latin typeface="Georgia" panose="02040502050405020303" pitchFamily="18" charset="0"/>
            </a:endParaRPr>
          </a:p>
        </p:txBody>
      </p:sp>
      <p:sp>
        <p:nvSpPr>
          <p:cNvPr id="7"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3925990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2BECA4-B3A3-4F42-A56E-6BB41A54856C}"/>
              </a:ext>
            </a:extLst>
          </p:cNvPr>
          <p:cNvSpPr>
            <a:spLocks noGrp="1" noChangeArrowheads="1"/>
          </p:cNvSpPr>
          <p:nvPr>
            <p:ph type="title"/>
          </p:nvPr>
        </p:nvSpPr>
        <p:spPr>
          <a:xfrm>
            <a:off x="0" y="15117"/>
            <a:ext cx="12192000" cy="1360258"/>
          </a:xfrm>
          <a:solidFill>
            <a:schemeClr val="accent6">
              <a:lumMod val="60000"/>
              <a:lumOff val="40000"/>
            </a:schemeClr>
          </a:solidFill>
          <a:ln w="57150">
            <a:solidFill>
              <a:srgbClr val="C00000"/>
            </a:solidFill>
          </a:ln>
        </p:spPr>
        <p:txBody>
          <a:bodyPr>
            <a:noAutofit/>
          </a:bodyPr>
          <a:lstStyle/>
          <a:p>
            <a:pPr algn="ctr"/>
            <a:r>
              <a:rPr lang="en-US" altLang="en-US" sz="2800" b="1" dirty="0" smtClean="0">
                <a:latin typeface="Tahoma" panose="020B0604030504040204" pitchFamily="34" charset="0"/>
                <a:ea typeface="Tahoma" panose="020B0604030504040204" pitchFamily="34" charset="0"/>
                <a:cs typeface="Tahoma" panose="020B0604030504040204" pitchFamily="34" charset="0"/>
              </a:rPr>
              <a:t>POSSIBLE MARKET EXPANSION MEASURES FOR RENEWABLE ENERGY SYSTEMS THAT THE PUBLIC SECTOR SHOULD PROMOTE IN ORDER TO GREEN THE ECONOMY </a:t>
            </a:r>
            <a:r>
              <a:rPr lang="en-US"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5" name="Rectangle 3"/>
          <p:cNvSpPr txBox="1">
            <a:spLocks noChangeArrowheads="1"/>
          </p:cNvSpPr>
          <p:nvPr/>
        </p:nvSpPr>
        <p:spPr>
          <a:xfrm>
            <a:off x="378191" y="1418919"/>
            <a:ext cx="11552552" cy="509422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gn="just">
              <a:buFont typeface="+mj-lt"/>
              <a:buAutoNum type="arabicPeriod"/>
            </a:pPr>
            <a:r>
              <a:rPr lang="en-US" b="1" dirty="0" smtClean="0">
                <a:latin typeface="Georgia" panose="02040502050405020303" pitchFamily="18" charset="0"/>
                <a:ea typeface="Tahoma" panose="020B0604030504040204" pitchFamily="34" charset="0"/>
                <a:cs typeface="Tahoma" panose="020B0604030504040204" pitchFamily="34" charset="0"/>
              </a:rPr>
              <a:t>Expansion of Renewable Portfolio Standards (RPS)</a:t>
            </a:r>
          </a:p>
          <a:p>
            <a:pPr marL="1538288" lvl="1" indent="-209550" algn="just">
              <a:buClr>
                <a:srgbClr val="0000FF"/>
              </a:buClr>
              <a:buFont typeface="Symbol" pitchFamily="18" charset="2"/>
              <a:buChar char="·"/>
            </a:pPr>
            <a:r>
              <a:rPr lang="en-US" dirty="0" smtClean="0">
                <a:latin typeface="Georgia" panose="02040502050405020303" pitchFamily="18" charset="0"/>
                <a:ea typeface="Tahoma" panose="020B0604030504040204" pitchFamily="34" charset="0"/>
                <a:cs typeface="Tahoma" panose="020B0604030504040204" pitchFamily="34" charset="0"/>
              </a:rPr>
              <a:t>Pushing </a:t>
            </a:r>
            <a:r>
              <a:rPr lang="en-US" dirty="0">
                <a:latin typeface="Georgia" panose="02040502050405020303" pitchFamily="18" charset="0"/>
                <a:ea typeface="Tahoma" panose="020B0604030504040204" pitchFamily="34" charset="0"/>
                <a:cs typeface="Tahoma" panose="020B0604030504040204" pitchFamily="34" charset="0"/>
              </a:rPr>
              <a:t>for </a:t>
            </a:r>
            <a:r>
              <a:rPr lang="en-US" b="1" dirty="0">
                <a:solidFill>
                  <a:srgbClr val="FF0000"/>
                </a:solidFill>
                <a:latin typeface="Georgia" panose="02040502050405020303" pitchFamily="18" charset="0"/>
                <a:ea typeface="Tahoma" panose="020B0604030504040204" pitchFamily="34" charset="0"/>
                <a:cs typeface="Tahoma" panose="020B0604030504040204" pitchFamily="34" charset="0"/>
              </a:rPr>
              <a:t>Net-Zero</a:t>
            </a:r>
            <a:r>
              <a:rPr lang="en-US" dirty="0">
                <a:latin typeface="Georgia" panose="02040502050405020303" pitchFamily="18" charset="0"/>
                <a:ea typeface="Tahoma" panose="020B0604030504040204" pitchFamily="34" charset="0"/>
                <a:cs typeface="Tahoma" panose="020B0604030504040204" pitchFamily="34" charset="0"/>
              </a:rPr>
              <a:t> </a:t>
            </a:r>
            <a:r>
              <a:rPr lang="en-US"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20XX</a:t>
            </a:r>
            <a:r>
              <a:rPr lang="en-US" dirty="0" smtClean="0">
                <a:latin typeface="Georgia" panose="02040502050405020303" pitchFamily="18" charset="0"/>
                <a:ea typeface="Tahoma" panose="020B0604030504040204" pitchFamily="34" charset="0"/>
                <a:cs typeface="Tahoma" panose="020B0604030504040204" pitchFamily="34" charset="0"/>
              </a:rPr>
              <a:t> </a:t>
            </a:r>
            <a:r>
              <a:rPr lang="en-US" dirty="0">
                <a:latin typeface="Georgia" panose="02040502050405020303" pitchFamily="18" charset="0"/>
                <a:ea typeface="Tahoma" panose="020B0604030504040204" pitchFamily="34" charset="0"/>
                <a:cs typeface="Tahoma" panose="020B0604030504040204" pitchFamily="34" charset="0"/>
              </a:rPr>
              <a:t>energy policies</a:t>
            </a:r>
          </a:p>
          <a:p>
            <a:pPr marL="1538288" lvl="1" indent="-209550" algn="just">
              <a:buClr>
                <a:srgbClr val="0000FF"/>
              </a:buClr>
              <a:buFont typeface="Symbol" pitchFamily="18" charset="2"/>
              <a:buChar char="·"/>
            </a:pPr>
            <a:r>
              <a:rPr lang="en-US" dirty="0" smtClean="0">
                <a:latin typeface="Georgia" panose="02040502050405020303" pitchFamily="18" charset="0"/>
                <a:ea typeface="Tahoma" panose="020B0604030504040204" pitchFamily="34" charset="0"/>
                <a:cs typeface="Tahoma" panose="020B0604030504040204" pitchFamily="34" charset="0"/>
              </a:rPr>
              <a:t>Locally </a:t>
            </a:r>
            <a:r>
              <a:rPr lang="en-US" dirty="0">
                <a:latin typeface="Georgia" panose="02040502050405020303" pitchFamily="18" charset="0"/>
                <a:ea typeface="Tahoma" panose="020B0604030504040204" pitchFamily="34" charset="0"/>
                <a:cs typeface="Tahoma" panose="020B0604030504040204" pitchFamily="34" charset="0"/>
              </a:rPr>
              <a:t>appropriate time-frame</a:t>
            </a:r>
          </a:p>
          <a:p>
            <a:pPr marL="1538288" lvl="1" indent="-209550" algn="just">
              <a:buClr>
                <a:srgbClr val="0000FF"/>
              </a:buClr>
              <a:buFont typeface="Symbol" pitchFamily="18" charset="2"/>
              <a:buChar char="·"/>
            </a:pPr>
            <a:r>
              <a:rPr lang="en-US" dirty="0">
                <a:latin typeface="Georgia" panose="02040502050405020303" pitchFamily="18" charset="0"/>
                <a:ea typeface="Tahoma" panose="020B0604030504040204" pitchFamily="34" charset="0"/>
                <a:cs typeface="Tahoma" panose="020B0604030504040204" pitchFamily="34" charset="0"/>
              </a:rPr>
              <a:t>Trading of renewable energy credits</a:t>
            </a:r>
          </a:p>
          <a:p>
            <a:pPr marL="1538288" lvl="1" indent="-209550" algn="just">
              <a:buClr>
                <a:srgbClr val="0000FF"/>
              </a:buClr>
              <a:buFont typeface="Symbol" pitchFamily="18" charset="2"/>
              <a:buChar char="·"/>
            </a:pPr>
            <a:r>
              <a:rPr lang="en-US" dirty="0" smtClean="0">
                <a:latin typeface="Georgia" panose="02040502050405020303" pitchFamily="18" charset="0"/>
                <a:ea typeface="Tahoma" panose="020B0604030504040204" pitchFamily="34" charset="0"/>
                <a:cs typeface="Tahoma" panose="020B0604030504040204" pitchFamily="34" charset="0"/>
              </a:rPr>
              <a:t>Provision of tax incentives</a:t>
            </a:r>
          </a:p>
          <a:p>
            <a:pPr marL="520303" lvl="1" indent="0" algn="just">
              <a:buClr>
                <a:srgbClr val="0000FF"/>
              </a:buClr>
              <a:buNone/>
            </a:pPr>
            <a:endParaRPr lang="en-US" sz="1200" dirty="0">
              <a:latin typeface="Georgia" panose="02040502050405020303" pitchFamily="18" charset="0"/>
              <a:ea typeface="Tahoma" panose="020B0604030504040204" pitchFamily="34" charset="0"/>
              <a:cs typeface="Tahoma" panose="020B0604030504040204" pitchFamily="34" charset="0"/>
            </a:endParaRPr>
          </a:p>
          <a:p>
            <a:pPr marL="514350" indent="-514350" algn="just">
              <a:buFont typeface="+mj-lt"/>
              <a:buAutoNum type="arabicPeriod"/>
            </a:pPr>
            <a:r>
              <a:rPr lang="en-US" b="1" dirty="0" smtClean="0">
                <a:latin typeface="Georgia" panose="02040502050405020303" pitchFamily="18" charset="0"/>
                <a:ea typeface="Tahoma" panose="020B0604030504040204" pitchFamily="34" charset="0"/>
                <a:cs typeface="Tahoma" panose="020B0604030504040204" pitchFamily="34" charset="0"/>
              </a:rPr>
              <a:t>Improvement </a:t>
            </a:r>
            <a:r>
              <a:rPr lang="en-US" b="1" dirty="0">
                <a:latin typeface="Georgia" panose="02040502050405020303" pitchFamily="18" charset="0"/>
                <a:ea typeface="Tahoma" panose="020B0604030504040204" pitchFamily="34" charset="0"/>
                <a:cs typeface="Tahoma" panose="020B0604030504040204" pitchFamily="34" charset="0"/>
              </a:rPr>
              <a:t>(Technical &amp; Policy) of Connectivity </a:t>
            </a:r>
            <a:r>
              <a:rPr lang="en-US" b="1" dirty="0" smtClean="0">
                <a:latin typeface="Georgia" panose="02040502050405020303" pitchFamily="18" charset="0"/>
                <a:ea typeface="Tahoma" panose="020B0604030504040204" pitchFamily="34" charset="0"/>
                <a:cs typeface="Tahoma" panose="020B0604030504040204" pitchFamily="34" charset="0"/>
              </a:rPr>
              <a:t>of Distributed </a:t>
            </a:r>
            <a:r>
              <a:rPr lang="en-US" b="1" dirty="0">
                <a:latin typeface="Georgia" panose="02040502050405020303" pitchFamily="18" charset="0"/>
                <a:ea typeface="Tahoma" panose="020B0604030504040204" pitchFamily="34" charset="0"/>
                <a:cs typeface="Tahoma" panose="020B0604030504040204" pitchFamily="34" charset="0"/>
              </a:rPr>
              <a:t>Energy Systems to General Grids</a:t>
            </a:r>
          </a:p>
          <a:p>
            <a:pPr marL="1597025" lvl="1" indent="-209550" algn="just">
              <a:buClr>
                <a:srgbClr val="006600"/>
              </a:buClr>
              <a:buFont typeface="Symbol" pitchFamily="18" charset="2"/>
              <a:buChar char="·"/>
            </a:pPr>
            <a:r>
              <a:rPr lang="en-US" dirty="0">
                <a:latin typeface="Georgia" panose="02040502050405020303" pitchFamily="18" charset="0"/>
                <a:ea typeface="Tahoma" panose="020B0604030504040204" pitchFamily="34" charset="0"/>
                <a:cs typeface="Tahoma" panose="020B0604030504040204" pitchFamily="34" charset="0"/>
              </a:rPr>
              <a:t>Grid blockage systems for maintenance</a:t>
            </a:r>
          </a:p>
          <a:p>
            <a:pPr marL="1597025" lvl="1" indent="-209550" algn="just">
              <a:buClr>
                <a:srgbClr val="006600"/>
              </a:buClr>
              <a:buFont typeface="Symbol" pitchFamily="18" charset="2"/>
              <a:buChar char="·"/>
            </a:pPr>
            <a:r>
              <a:rPr lang="en-US" dirty="0">
                <a:latin typeface="Georgia" panose="02040502050405020303" pitchFamily="18" charset="0"/>
                <a:ea typeface="Tahoma" panose="020B0604030504040204" pitchFamily="34" charset="0"/>
                <a:cs typeface="Tahoma" panose="020B0604030504040204" pitchFamily="34" charset="0"/>
              </a:rPr>
              <a:t>Development of power quality requirements for renewables connection</a:t>
            </a:r>
          </a:p>
          <a:p>
            <a:pPr marL="263129" indent="-263129">
              <a:buNone/>
            </a:pPr>
            <a:endParaRPr lang="en-US" sz="2400" dirty="0">
              <a:latin typeface="Georgia" panose="02040502050405020303" pitchFamily="18" charset="0"/>
              <a:ea typeface="Tahoma" panose="020B0604030504040204" pitchFamily="34" charset="0"/>
              <a:cs typeface="Tahoma" panose="020B0604030504040204" pitchFamily="34" charset="0"/>
            </a:endParaRPr>
          </a:p>
        </p:txBody>
      </p:sp>
      <p:sp>
        <p:nvSpPr>
          <p:cNvPr id="6"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854587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2BECA4-B3A3-4F42-A56E-6BB41A54856C}"/>
              </a:ext>
            </a:extLst>
          </p:cNvPr>
          <p:cNvSpPr>
            <a:spLocks noGrp="1" noChangeArrowheads="1"/>
          </p:cNvSpPr>
          <p:nvPr>
            <p:ph type="title"/>
          </p:nvPr>
        </p:nvSpPr>
        <p:spPr>
          <a:xfrm>
            <a:off x="0" y="15117"/>
            <a:ext cx="12192000" cy="1390338"/>
          </a:xfrm>
          <a:solidFill>
            <a:schemeClr val="accent6">
              <a:lumMod val="60000"/>
              <a:lumOff val="40000"/>
            </a:schemeClr>
          </a:solidFill>
          <a:ln w="57150">
            <a:solidFill>
              <a:srgbClr val="C00000"/>
            </a:solidFill>
          </a:ln>
        </p:spPr>
        <p:txBody>
          <a:bodyPr>
            <a:noAutofit/>
          </a:bodyPr>
          <a:lstStyle/>
          <a:p>
            <a:pPr algn="ctr"/>
            <a:r>
              <a:rPr lang="en-US" altLang="en-US" sz="2800" b="1" dirty="0" smtClean="0">
                <a:latin typeface="Tahoma" panose="020B0604030504040204" pitchFamily="34" charset="0"/>
                <a:ea typeface="Tahoma" panose="020B0604030504040204" pitchFamily="34" charset="0"/>
                <a:cs typeface="Tahoma" panose="020B0604030504040204" pitchFamily="34" charset="0"/>
              </a:rPr>
              <a:t>POSSIBLE MARKET EXPANSION MEASURES FOR RENEWABLE ENERGY SYSTEMS THAT THE PUBLIC SECTOR SHOULD PROMOTE IN ORDER TO GREEN THE ECONOMY </a:t>
            </a:r>
            <a:r>
              <a:rPr lang="en-US" alt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Rectangle 5"/>
          <p:cNvSpPr/>
          <p:nvPr/>
        </p:nvSpPr>
        <p:spPr>
          <a:xfrm>
            <a:off x="275770" y="1405455"/>
            <a:ext cx="11713029" cy="5493812"/>
          </a:xfrm>
          <a:prstGeom prst="rect">
            <a:avLst/>
          </a:prstGeom>
        </p:spPr>
        <p:txBody>
          <a:bodyPr wrap="square">
            <a:spAutoFit/>
          </a:bodyPr>
          <a:lstStyle/>
          <a:p>
            <a:pPr marL="63103" algn="just">
              <a:spcBef>
                <a:spcPts val="1800"/>
              </a:spcBef>
              <a:buClr>
                <a:srgbClr val="006600"/>
              </a:buClr>
            </a:pPr>
            <a:r>
              <a:rPr lang="en-US" sz="2400" b="1" dirty="0" smtClean="0">
                <a:latin typeface="Georgia" panose="02040502050405020303" pitchFamily="18" charset="0"/>
              </a:rPr>
              <a:t>3. Public Ownership of Interconnection Equipment</a:t>
            </a:r>
          </a:p>
          <a:p>
            <a:pPr marL="1944688" lvl="2" indent="-257175" algn="just">
              <a:buClr>
                <a:srgbClr val="006600"/>
              </a:buClr>
              <a:buFont typeface="Arial" pitchFamily="34" charset="0"/>
              <a:buChar char="•"/>
            </a:pPr>
            <a:r>
              <a:rPr lang="en-US" sz="2600" dirty="0" smtClean="0">
                <a:latin typeface="Georgia" panose="02040502050405020303" pitchFamily="18" charset="0"/>
              </a:rPr>
              <a:t>Synchronizing </a:t>
            </a:r>
            <a:r>
              <a:rPr lang="en-US" sz="2600" dirty="0">
                <a:latin typeface="Georgia" panose="02040502050405020303" pitchFamily="18" charset="0"/>
              </a:rPr>
              <a:t>relays</a:t>
            </a:r>
          </a:p>
          <a:p>
            <a:pPr marL="1944688" lvl="2" indent="-257175" algn="just">
              <a:buClr>
                <a:srgbClr val="006600"/>
              </a:buClr>
              <a:buFont typeface="Arial" pitchFamily="34" charset="0"/>
              <a:buChar char="•"/>
            </a:pPr>
            <a:r>
              <a:rPr lang="en-US" sz="2600" dirty="0">
                <a:latin typeface="Georgia" panose="02040502050405020303" pitchFamily="18" charset="0"/>
              </a:rPr>
              <a:t>Isolation transformers</a:t>
            </a:r>
          </a:p>
          <a:p>
            <a:pPr marL="1944688" lvl="2" indent="-257175" algn="just">
              <a:buClr>
                <a:srgbClr val="006600"/>
              </a:buClr>
              <a:buFont typeface="Arial" pitchFamily="34" charset="0"/>
              <a:buChar char="•"/>
            </a:pPr>
            <a:r>
              <a:rPr lang="en-US" sz="2600" dirty="0">
                <a:latin typeface="Georgia" panose="02040502050405020303" pitchFamily="18" charset="0"/>
              </a:rPr>
              <a:t>Over and under-voltage protection equipment </a:t>
            </a:r>
          </a:p>
          <a:p>
            <a:pPr marL="1944688" lvl="2" indent="-257175" algn="just">
              <a:buClr>
                <a:srgbClr val="006600"/>
              </a:buClr>
              <a:buFont typeface="Arial" pitchFamily="34" charset="0"/>
              <a:buChar char="•"/>
            </a:pPr>
            <a:r>
              <a:rPr lang="en-US" sz="2600" dirty="0">
                <a:latin typeface="Georgia" panose="02040502050405020303" pitchFamily="18" charset="0"/>
              </a:rPr>
              <a:t>Inverters (DC to AC)</a:t>
            </a:r>
          </a:p>
          <a:p>
            <a:pPr marL="63103" algn="just">
              <a:spcBef>
                <a:spcPts val="1800"/>
              </a:spcBef>
              <a:buClr>
                <a:srgbClr val="006600"/>
              </a:buClr>
            </a:pPr>
            <a:r>
              <a:rPr lang="en-US" sz="2400" b="1" dirty="0" smtClean="0">
                <a:latin typeface="Georgia" panose="02040502050405020303" pitchFamily="18" charset="0"/>
              </a:rPr>
              <a:t>4. Liberalization of </a:t>
            </a:r>
            <a:r>
              <a:rPr lang="en-US" sz="2400" b="1" dirty="0">
                <a:latin typeface="Georgia" panose="02040502050405020303" pitchFamily="18" charset="0"/>
              </a:rPr>
              <a:t>t</a:t>
            </a:r>
            <a:r>
              <a:rPr lang="en-US" sz="2400" b="1" dirty="0" smtClean="0">
                <a:latin typeface="Georgia" panose="02040502050405020303" pitchFamily="18" charset="0"/>
              </a:rPr>
              <a:t>he Energy Market Including:</a:t>
            </a:r>
          </a:p>
          <a:p>
            <a:pPr marL="1944688" lvl="2" indent="-257175" algn="just">
              <a:buFontTx/>
              <a:buChar char="•"/>
            </a:pPr>
            <a:r>
              <a:rPr lang="en-US" sz="2600" dirty="0" smtClean="0">
                <a:latin typeface="Georgia" panose="02040502050405020303" pitchFamily="18" charset="0"/>
              </a:rPr>
              <a:t>Development </a:t>
            </a:r>
            <a:r>
              <a:rPr lang="en-US" sz="2600" dirty="0">
                <a:latin typeface="Georgia" panose="02040502050405020303" pitchFamily="18" charset="0"/>
              </a:rPr>
              <a:t>of legal and institutional frameworks</a:t>
            </a:r>
          </a:p>
          <a:p>
            <a:pPr marL="1944688" lvl="2" indent="-257175" algn="just">
              <a:buFontTx/>
              <a:buChar char="•"/>
            </a:pPr>
            <a:r>
              <a:rPr lang="en-US" sz="2600" dirty="0">
                <a:latin typeface="Georgia" panose="02040502050405020303" pitchFamily="18" charset="0"/>
              </a:rPr>
              <a:t>Investment risk assessment &amp; management</a:t>
            </a:r>
          </a:p>
          <a:p>
            <a:pPr marL="1944688" lvl="2" indent="-257175" algn="just">
              <a:buFontTx/>
              <a:buChar char="•"/>
            </a:pPr>
            <a:r>
              <a:rPr lang="en-US" sz="2600" dirty="0">
                <a:latin typeface="Georgia" panose="02040502050405020303" pitchFamily="18" charset="0"/>
              </a:rPr>
              <a:t>Cost based pricing mechanisms</a:t>
            </a:r>
          </a:p>
          <a:p>
            <a:pPr marL="1944688" lvl="2" indent="-257175" algn="just">
              <a:buFontTx/>
              <a:buChar char="•"/>
            </a:pPr>
            <a:r>
              <a:rPr lang="en-US" sz="2600" dirty="0">
                <a:latin typeface="Georgia" panose="02040502050405020303" pitchFamily="18" charset="0"/>
              </a:rPr>
              <a:t>Cross-border cooperation and integration</a:t>
            </a:r>
          </a:p>
          <a:p>
            <a:pPr marL="1200150" lvl="2" indent="-400050" algn="just">
              <a:buFontTx/>
              <a:buChar char="•"/>
            </a:pPr>
            <a:endParaRPr lang="en-US" sz="2400" dirty="0">
              <a:latin typeface="Georgia" panose="02040502050405020303" pitchFamily="18" charset="0"/>
            </a:endParaRPr>
          </a:p>
          <a:p>
            <a:pPr marL="508000" indent="-508000" algn="just"/>
            <a:r>
              <a:rPr lang="en-US" sz="2400" b="1" dirty="0" smtClean="0">
                <a:latin typeface="Georgia" panose="02040502050405020303" pitchFamily="18" charset="0"/>
              </a:rPr>
              <a:t>5. Development of International and Inter-regional-transmission Lines with Multiple Connection Points, Especially, in Developing Countries</a:t>
            </a:r>
            <a:endParaRPr lang="en-US" sz="2400" b="1" dirty="0">
              <a:latin typeface="Georgia" panose="02040502050405020303" pitchFamily="18" charset="0"/>
            </a:endParaRPr>
          </a:p>
        </p:txBody>
      </p:sp>
      <p:sp>
        <p:nvSpPr>
          <p:cNvPr id="7"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324478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3679"/>
            <a:ext cx="12192000" cy="1384995"/>
          </a:xfrm>
          <a:prstGeom prst="rect">
            <a:avLst/>
          </a:prstGeom>
          <a:solidFill>
            <a:schemeClr val="accent6">
              <a:lumMod val="60000"/>
              <a:lumOff val="40000"/>
            </a:schemeClr>
          </a:solidFill>
          <a:ln w="57150">
            <a:solidFill>
              <a:srgbClr val="C00000"/>
            </a:solidFill>
          </a:ln>
        </p:spPr>
        <p:txBody>
          <a:bodyPr wrap="square" rtlCol="0">
            <a:spAutoFit/>
          </a:bodyPr>
          <a:lstStyle/>
          <a:p>
            <a:pPr algn="ctr" defTabSz="716742">
              <a:spcBef>
                <a:spcPct val="0"/>
              </a:spcBef>
              <a:defRPr/>
            </a:pPr>
            <a:r>
              <a:rPr lang="en-US" sz="2800" b="1" dirty="0" smtClean="0">
                <a:latin typeface="Tahoma" panose="020B0604030504040204" pitchFamily="34" charset="0"/>
                <a:ea typeface="Tahoma" panose="020B0604030504040204" pitchFamily="34" charset="0"/>
                <a:cs typeface="Tahoma" panose="020B0604030504040204" pitchFamily="34" charset="0"/>
              </a:rPr>
              <a:t>POSSIBLE TECHNOLOGICAL ADVANCEMENT METHODS TO </a:t>
            </a:r>
            <a:r>
              <a:rPr lang="en-US" sz="2800" b="1" dirty="0">
                <a:latin typeface="Tahoma" panose="020B0604030504040204" pitchFamily="34" charset="0"/>
                <a:ea typeface="Tahoma" panose="020B0604030504040204" pitchFamily="34" charset="0"/>
                <a:cs typeface="Tahoma" panose="020B0604030504040204" pitchFamily="34" charset="0"/>
              </a:rPr>
              <a:t>SUPPORT THE ENERGY SECTOR FOR PROMOTION OF GREEN ECONOMY IN AFRICA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 name="Rectangle 1"/>
          <p:cNvSpPr/>
          <p:nvPr/>
        </p:nvSpPr>
        <p:spPr>
          <a:xfrm>
            <a:off x="368300" y="1572844"/>
            <a:ext cx="11455399" cy="5170646"/>
          </a:xfrm>
          <a:prstGeom prst="rect">
            <a:avLst/>
          </a:prstGeom>
        </p:spPr>
        <p:txBody>
          <a:bodyPr wrap="square">
            <a:spAutoFit/>
          </a:bodyPr>
          <a:lstStyle/>
          <a:p>
            <a:pPr marL="465138" indent="-465138" algn="just"/>
            <a:r>
              <a:rPr lang="en-US" sz="2800" b="1" dirty="0" smtClean="0">
                <a:latin typeface="Georgia" panose="02040502050405020303" pitchFamily="18" charset="0"/>
              </a:rPr>
              <a:t>A. </a:t>
            </a:r>
            <a:r>
              <a:rPr lang="en-US" altLang="en-US" sz="2800" b="1" dirty="0" smtClean="0">
                <a:latin typeface="Georgia" panose="02040502050405020303" pitchFamily="18" charset="0"/>
              </a:rPr>
              <a:t>Increase Research Support to </a:t>
            </a:r>
            <a:r>
              <a:rPr lang="en-US" altLang="en-US" sz="2800" b="1" dirty="0">
                <a:latin typeface="Georgia" panose="02040502050405020303" pitchFamily="18" charset="0"/>
              </a:rPr>
              <a:t>t</a:t>
            </a:r>
            <a:r>
              <a:rPr lang="en-US" altLang="en-US" sz="2800" b="1" dirty="0" smtClean="0">
                <a:latin typeface="Georgia" panose="02040502050405020303" pitchFamily="18" charset="0"/>
              </a:rPr>
              <a:t>he Levels of </a:t>
            </a:r>
            <a:r>
              <a:rPr lang="en-US" altLang="en-US" sz="2800" b="1" dirty="0">
                <a:latin typeface="Georgia" panose="02040502050405020303" pitchFamily="18" charset="0"/>
              </a:rPr>
              <a:t>o</a:t>
            </a:r>
            <a:r>
              <a:rPr lang="en-US" altLang="en-US" sz="2800" b="1" dirty="0" smtClean="0">
                <a:latin typeface="Georgia" panose="02040502050405020303" pitchFamily="18" charset="0"/>
              </a:rPr>
              <a:t>ther Economic Sectors</a:t>
            </a:r>
          </a:p>
          <a:p>
            <a:pPr marL="1484312" lvl="1" indent="-342900" algn="just">
              <a:buClr>
                <a:srgbClr val="CF6D01"/>
              </a:buClr>
              <a:buFont typeface="Wingdings" panose="05000000000000000000" pitchFamily="2" charset="2"/>
              <a:buChar char="§"/>
            </a:pPr>
            <a:r>
              <a:rPr lang="en-US" altLang="en-US" sz="2400" dirty="0" smtClean="0">
                <a:latin typeface="Georgia" panose="02040502050405020303" pitchFamily="18" charset="0"/>
              </a:rPr>
              <a:t>Reduction </a:t>
            </a:r>
            <a:r>
              <a:rPr lang="en-US" altLang="en-US" sz="2400" dirty="0">
                <a:latin typeface="Georgia" panose="02040502050405020303" pitchFamily="18" charset="0"/>
              </a:rPr>
              <a:t>of costs and improvement of efficiency</a:t>
            </a:r>
          </a:p>
          <a:p>
            <a:pPr marL="1484312" lvl="1" indent="-342900" algn="just">
              <a:buClr>
                <a:srgbClr val="CF6D01"/>
              </a:buClr>
              <a:buFont typeface="Wingdings" panose="05000000000000000000" pitchFamily="2" charset="2"/>
              <a:buChar char="§"/>
            </a:pPr>
            <a:r>
              <a:rPr lang="en-US" altLang="en-US" sz="2400" dirty="0">
                <a:latin typeface="Georgia" panose="02040502050405020303" pitchFamily="18" charset="0"/>
              </a:rPr>
              <a:t>Improvement of energy storage systems</a:t>
            </a:r>
          </a:p>
          <a:p>
            <a:pPr marL="1484312" lvl="1" indent="-342900" algn="just">
              <a:buClr>
                <a:srgbClr val="CF6D01"/>
              </a:buClr>
              <a:buFont typeface="Wingdings" panose="05000000000000000000" pitchFamily="2" charset="2"/>
              <a:buChar char="§"/>
            </a:pPr>
            <a:r>
              <a:rPr lang="en-US" altLang="en-US" sz="2400" dirty="0">
                <a:latin typeface="Georgia" panose="02040502050405020303" pitchFamily="18" charset="0"/>
              </a:rPr>
              <a:t>Development of industrial-scale hybrid renewable systems</a:t>
            </a:r>
          </a:p>
          <a:p>
            <a:pPr marL="693737" lvl="1" algn="just">
              <a:buClr>
                <a:srgbClr val="CF6D01"/>
              </a:buClr>
            </a:pPr>
            <a:endParaRPr lang="en-US" sz="2000" dirty="0" smtClean="0">
              <a:latin typeface="Georgia" panose="02040502050405020303" pitchFamily="18" charset="0"/>
            </a:endParaRPr>
          </a:p>
          <a:p>
            <a:pPr marL="693737" lvl="1" algn="just">
              <a:buClr>
                <a:srgbClr val="CF6D01"/>
              </a:buClr>
            </a:pPr>
            <a:endParaRPr lang="en-US" sz="2000" dirty="0">
              <a:latin typeface="Georgia" panose="02040502050405020303" pitchFamily="18" charset="0"/>
            </a:endParaRPr>
          </a:p>
          <a:p>
            <a:pPr algn="just">
              <a:lnSpc>
                <a:spcPct val="150000"/>
              </a:lnSpc>
            </a:pPr>
            <a:r>
              <a:rPr lang="en-US" sz="2800" b="1" dirty="0" smtClean="0">
                <a:latin typeface="Georgia" panose="02040502050405020303" pitchFamily="18" charset="0"/>
              </a:rPr>
              <a:t>B. Generate Innovation In Electric Power Systems</a:t>
            </a:r>
          </a:p>
          <a:p>
            <a:pPr marL="1484312" lvl="1" indent="-342900" algn="just">
              <a:buFont typeface="Wingdings" panose="05000000000000000000" pitchFamily="2" charset="2"/>
              <a:buChar char="§"/>
            </a:pPr>
            <a:r>
              <a:rPr lang="en-US" sz="2400" dirty="0" smtClean="0">
                <a:latin typeface="Georgia" panose="02040502050405020303" pitchFamily="18" charset="0"/>
              </a:rPr>
              <a:t>Increase </a:t>
            </a:r>
            <a:r>
              <a:rPr lang="en-US" sz="2400" dirty="0">
                <a:latin typeface="Georgia" panose="02040502050405020303" pitchFamily="18" charset="0"/>
              </a:rPr>
              <a:t>in renewables to 30%</a:t>
            </a:r>
          </a:p>
          <a:p>
            <a:pPr marL="1484312" lvl="1" indent="-342900" algn="just">
              <a:buFont typeface="Wingdings" panose="05000000000000000000" pitchFamily="2" charset="2"/>
              <a:buChar char="§"/>
            </a:pPr>
            <a:r>
              <a:rPr lang="en-US" sz="2400" dirty="0">
                <a:latin typeface="Georgia" panose="02040502050405020303" pitchFamily="18" charset="0"/>
              </a:rPr>
              <a:t>Implementation of cleaner coal technologies</a:t>
            </a:r>
          </a:p>
          <a:p>
            <a:pPr marL="1484312" lvl="1" indent="-342900" algn="just">
              <a:buFont typeface="Wingdings" panose="05000000000000000000" pitchFamily="2" charset="2"/>
              <a:buChar char="§"/>
            </a:pPr>
            <a:r>
              <a:rPr lang="en-US" sz="2400" dirty="0">
                <a:latin typeface="Georgia" panose="02040502050405020303" pitchFamily="18" charset="0"/>
              </a:rPr>
              <a:t>Promotion of coal gasification technologies</a:t>
            </a:r>
          </a:p>
          <a:p>
            <a:pPr marL="1484312" lvl="1" indent="-342900" algn="just">
              <a:buFont typeface="Wingdings" panose="05000000000000000000" pitchFamily="2" charset="2"/>
              <a:buChar char="§"/>
            </a:pPr>
            <a:r>
              <a:rPr lang="en-US" sz="2400" dirty="0">
                <a:latin typeface="Georgia" panose="02040502050405020303" pitchFamily="18" charset="0"/>
              </a:rPr>
              <a:t>Construction of combined cycle power plants</a:t>
            </a:r>
          </a:p>
          <a:p>
            <a:pPr marL="1484312" lvl="1" indent="-342900" algn="just">
              <a:buFont typeface="Wingdings" panose="05000000000000000000" pitchFamily="2" charset="2"/>
              <a:buChar char="§"/>
            </a:pPr>
            <a:r>
              <a:rPr lang="en-US" sz="2400" dirty="0">
                <a:latin typeface="Georgia" panose="02040502050405020303" pitchFamily="18" charset="0"/>
              </a:rPr>
              <a:t>Switching from coal-fired to gas-fired power plants</a:t>
            </a:r>
          </a:p>
        </p:txBody>
      </p:sp>
      <p:sp>
        <p:nvSpPr>
          <p:cNvPr id="3" name="Slide Number Placeholder 2"/>
          <p:cNvSpPr>
            <a:spLocks noGrp="1"/>
          </p:cNvSpPr>
          <p:nvPr>
            <p:ph type="sldNum" sz="quarter" idx="12"/>
          </p:nvPr>
        </p:nvSpPr>
        <p:spPr>
          <a:xfrm>
            <a:off x="9249229" y="6312603"/>
            <a:ext cx="2743200" cy="365125"/>
          </a:xfrm>
        </p:spPr>
        <p:txBody>
          <a:bodyPr/>
          <a:lstStyle/>
          <a:p>
            <a:fld id="{16583C16-A526-435C-8A82-A065E3FC9C8A}" type="slidenum">
              <a:rPr lang="en-US" smtClean="0"/>
              <a:t>47</a:t>
            </a:fld>
            <a:endParaRPr lang="en-US" dirty="0"/>
          </a:p>
        </p:txBody>
      </p:sp>
      <p:sp>
        <p:nvSpPr>
          <p:cNvPr id="5" name="Rectangle 4"/>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Tree>
    <p:extLst>
      <p:ext uri="{BB962C8B-B14F-4D97-AF65-F5344CB8AC3E}">
        <p14:creationId xmlns:p14="http://schemas.microsoft.com/office/powerpoint/2010/main" val="19045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385" y="1699999"/>
            <a:ext cx="11281228" cy="4824398"/>
          </a:xfrm>
          <a:prstGeom prst="rect">
            <a:avLst/>
          </a:prstGeom>
        </p:spPr>
        <p:txBody>
          <a:bodyPr wrap="square">
            <a:spAutoFit/>
          </a:bodyPr>
          <a:lstStyle/>
          <a:p>
            <a:r>
              <a:rPr lang="en-US" sz="3200" b="1" dirty="0" smtClean="0">
                <a:latin typeface="Georgia" panose="02040502050405020303" pitchFamily="18" charset="0"/>
              </a:rPr>
              <a:t>C. Transportation Fuels</a:t>
            </a:r>
          </a:p>
          <a:p>
            <a:pPr marL="1770063" lvl="1" indent="-390525" algn="just">
              <a:lnSpc>
                <a:spcPct val="150000"/>
              </a:lnSpc>
              <a:buFont typeface="Arial" pitchFamily="34" charset="0"/>
              <a:buChar char="•"/>
            </a:pPr>
            <a:r>
              <a:rPr lang="en-US" sz="2800" dirty="0" smtClean="0">
                <a:latin typeface="Georgia" panose="02040502050405020303" pitchFamily="18" charset="0"/>
              </a:rPr>
              <a:t>Environmentally-friendly </a:t>
            </a:r>
            <a:r>
              <a:rPr lang="en-US" sz="2800" dirty="0">
                <a:latin typeface="Georgia" panose="02040502050405020303" pitchFamily="18" charset="0"/>
              </a:rPr>
              <a:t>drilling procedures</a:t>
            </a:r>
          </a:p>
          <a:p>
            <a:pPr marL="1770063" lvl="1" indent="-390525" algn="just">
              <a:lnSpc>
                <a:spcPct val="150000"/>
              </a:lnSpc>
              <a:buFont typeface="Arial" pitchFamily="34" charset="0"/>
              <a:buChar char="•"/>
            </a:pPr>
            <a:r>
              <a:rPr lang="en-US" sz="2800" dirty="0">
                <a:latin typeface="Georgia" panose="02040502050405020303" pitchFamily="18" charset="0"/>
              </a:rPr>
              <a:t>Use of biodegradable and non-toxic drilling fluids</a:t>
            </a:r>
          </a:p>
          <a:p>
            <a:pPr marL="1770063" lvl="1" indent="-390525" algn="just">
              <a:lnSpc>
                <a:spcPct val="150000"/>
              </a:lnSpc>
              <a:buFont typeface="Arial" pitchFamily="34" charset="0"/>
              <a:buChar char="•"/>
            </a:pPr>
            <a:endParaRPr lang="en-US" sz="700" dirty="0">
              <a:latin typeface="Georgia" panose="02040502050405020303" pitchFamily="18" charset="0"/>
            </a:endParaRPr>
          </a:p>
          <a:p>
            <a:pPr marL="1770063" lvl="1" indent="-390525" algn="just">
              <a:buFont typeface="Arial" pitchFamily="34" charset="0"/>
              <a:buChar char="•"/>
            </a:pPr>
            <a:r>
              <a:rPr lang="en-US" sz="2800" dirty="0">
                <a:latin typeface="Georgia" panose="02040502050405020303" pitchFamily="18" charset="0"/>
              </a:rPr>
              <a:t>Better management of brine, oil spillages &amp; refinery wastes</a:t>
            </a:r>
          </a:p>
          <a:p>
            <a:pPr marL="1770063" lvl="1" indent="-390525" algn="just"/>
            <a:endParaRPr lang="en-US" sz="700" dirty="0">
              <a:latin typeface="Georgia" panose="02040502050405020303" pitchFamily="18" charset="0"/>
            </a:endParaRPr>
          </a:p>
          <a:p>
            <a:pPr marL="1770063" lvl="1" indent="-390525" algn="just">
              <a:buFont typeface="Arial" pitchFamily="34" charset="0"/>
              <a:buChar char="•"/>
            </a:pPr>
            <a:r>
              <a:rPr lang="en-US" sz="2800" dirty="0">
                <a:latin typeface="Georgia" panose="02040502050405020303" pitchFamily="18" charset="0"/>
              </a:rPr>
              <a:t>Cessation of gas flaring</a:t>
            </a:r>
          </a:p>
          <a:p>
            <a:pPr marL="1770063" lvl="1" indent="-390525" algn="just">
              <a:lnSpc>
                <a:spcPct val="150000"/>
              </a:lnSpc>
              <a:buFont typeface="Arial" pitchFamily="34" charset="0"/>
              <a:buChar char="•"/>
            </a:pPr>
            <a:r>
              <a:rPr lang="en-US" sz="2800" dirty="0">
                <a:latin typeface="Georgia" panose="02040502050405020303" pitchFamily="18" charset="0"/>
              </a:rPr>
              <a:t>Reduction in the use of charcoal</a:t>
            </a:r>
          </a:p>
          <a:p>
            <a:pPr marL="1770063" lvl="1" indent="-390525" algn="just">
              <a:lnSpc>
                <a:spcPct val="150000"/>
              </a:lnSpc>
              <a:buFont typeface="Arial" pitchFamily="34" charset="0"/>
              <a:buChar char="•"/>
            </a:pPr>
            <a:r>
              <a:rPr lang="en-US" sz="2800" dirty="0">
                <a:latin typeface="Georgia" panose="02040502050405020303" pitchFamily="18" charset="0"/>
              </a:rPr>
              <a:t>Switch to biofuels (diversify raw material use)</a:t>
            </a:r>
          </a:p>
          <a:p>
            <a:pPr marL="1770063" lvl="1" indent="-390525" algn="just">
              <a:lnSpc>
                <a:spcPct val="150000"/>
              </a:lnSpc>
            </a:pPr>
            <a:endParaRPr lang="en-US" sz="400" dirty="0">
              <a:latin typeface="Georgia" panose="02040502050405020303" pitchFamily="18" charset="0"/>
            </a:endParaRPr>
          </a:p>
          <a:p>
            <a:pPr marL="1770063" lvl="1" indent="-390525" algn="just">
              <a:buFont typeface="Arial" pitchFamily="34" charset="0"/>
              <a:buChar char="•"/>
            </a:pPr>
            <a:r>
              <a:rPr lang="en-US" sz="2800" dirty="0">
                <a:latin typeface="Georgia" panose="02040502050405020303" pitchFamily="18" charset="0"/>
              </a:rPr>
              <a:t>Control of emissions from automobiles &amp; fueling stations</a:t>
            </a:r>
            <a:endParaRPr lang="en-US" sz="900" dirty="0">
              <a:latin typeface="Georgia" panose="02040502050405020303" pitchFamily="18" charset="0"/>
            </a:endParaRPr>
          </a:p>
        </p:txBody>
      </p:sp>
      <p:sp>
        <p:nvSpPr>
          <p:cNvPr id="3" name="Slide Number Placeholder 2"/>
          <p:cNvSpPr>
            <a:spLocks noGrp="1"/>
          </p:cNvSpPr>
          <p:nvPr>
            <p:ph type="sldNum" sz="quarter" idx="12"/>
          </p:nvPr>
        </p:nvSpPr>
        <p:spPr>
          <a:xfrm>
            <a:off x="9292771" y="6341835"/>
            <a:ext cx="2743200" cy="365125"/>
          </a:xfrm>
        </p:spPr>
        <p:txBody>
          <a:bodyPr/>
          <a:lstStyle/>
          <a:p>
            <a:fld id="{16583C16-A526-435C-8A82-A065E3FC9C8A}" type="slidenum">
              <a:rPr lang="en-US" smtClean="0"/>
              <a:t>48</a:t>
            </a:fld>
            <a:endParaRPr lang="en-US" dirty="0"/>
          </a:p>
        </p:txBody>
      </p:sp>
      <p:sp>
        <p:nvSpPr>
          <p:cNvPr id="10" name="TextBox 9"/>
          <p:cNvSpPr txBox="1"/>
          <p:nvPr/>
        </p:nvSpPr>
        <p:spPr>
          <a:xfrm>
            <a:off x="0" y="0"/>
            <a:ext cx="12191999" cy="1384995"/>
          </a:xfrm>
          <a:prstGeom prst="rect">
            <a:avLst/>
          </a:prstGeom>
          <a:solidFill>
            <a:schemeClr val="accent6">
              <a:lumMod val="60000"/>
              <a:lumOff val="40000"/>
            </a:schemeClr>
          </a:solidFill>
          <a:ln w="57150">
            <a:solidFill>
              <a:srgbClr val="C00000"/>
            </a:solidFill>
          </a:ln>
        </p:spPr>
        <p:txBody>
          <a:bodyPr wrap="square" rtlCol="0">
            <a:spAutoFit/>
          </a:bodyPr>
          <a:lstStyle/>
          <a:p>
            <a:pPr algn="ctr" defTabSz="716742">
              <a:spcBef>
                <a:spcPct val="0"/>
              </a:spcBef>
              <a:defRPr/>
            </a:pPr>
            <a:r>
              <a:rPr lang="en-US" sz="2800" b="1" dirty="0">
                <a:latin typeface="Tahoma" panose="020B0604030504040204" pitchFamily="34" charset="0"/>
                <a:ea typeface="Tahoma" panose="020B0604030504040204" pitchFamily="34" charset="0"/>
                <a:cs typeface="Tahoma" panose="020B0604030504040204" pitchFamily="34" charset="0"/>
              </a:rPr>
              <a:t>POSSIBLE TECHNOLOGICAL ADVANCEMENT METHODS TO SUPPORT THE ENERGY SECTOR FOR PROMOTION OF GREEN ECONOMY IN AFRICA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Tree>
    <p:extLst>
      <p:ext uri="{BB962C8B-B14F-4D97-AF65-F5344CB8AC3E}">
        <p14:creationId xmlns:p14="http://schemas.microsoft.com/office/powerpoint/2010/main" val="37338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p:cNvSpPr txBox="1">
            <a:spLocks noChangeArrowheads="1"/>
          </p:cNvSpPr>
          <p:nvPr/>
        </p:nvSpPr>
        <p:spPr bwMode="auto">
          <a:xfrm>
            <a:off x="14748" y="-19752"/>
            <a:ext cx="12192000" cy="920504"/>
          </a:xfrm>
          <a:prstGeom prst="rect">
            <a:avLst/>
          </a:prstGeom>
          <a:solidFill>
            <a:schemeClr val="accent6">
              <a:lumMod val="60000"/>
              <a:lumOff val="40000"/>
            </a:schemeClr>
          </a:solidFill>
          <a:ln w="57150">
            <a:solidFill>
              <a:srgbClr val="C00000"/>
            </a:solidFill>
          </a:ln>
        </p:spPr>
        <p:txBody>
          <a:bodyPr vert="horz" wrap="square" lIns="84406" tIns="91440" rIns="84406" bIns="9144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2800" b="1" dirty="0" smtClean="0">
                <a:latin typeface="Tahoma" panose="020B0604030504040204" pitchFamily="34" charset="0"/>
                <a:ea typeface="Tahoma" panose="020B0604030504040204" pitchFamily="34" charset="0"/>
                <a:cs typeface="Tahoma" panose="020B0604030504040204" pitchFamily="34" charset="0"/>
              </a:rPr>
              <a:t>INTRODUCTION TO THE SPEAKER: </a:t>
            </a:r>
            <a:r>
              <a:rPr lang="en-US" altLang="en-US" sz="3600" b="1" dirty="0" smtClean="0">
                <a:latin typeface="Tahoma" panose="020B0604030504040204" pitchFamily="34" charset="0"/>
                <a:ea typeface="Tahoma" panose="020B0604030504040204" pitchFamily="34" charset="0"/>
                <a:cs typeface="Tahoma" panose="020B0604030504040204" pitchFamily="34" charset="0"/>
              </a:rPr>
              <a:t>Prof. Hilary I. Inyang</a:t>
            </a:r>
          </a:p>
          <a:p>
            <a:r>
              <a:rPr lang="en-US" altLang="en-US" sz="1400" b="1" dirty="0" smtClean="0">
                <a:latin typeface="Tahoma" panose="020B0604030504040204" pitchFamily="34" charset="0"/>
                <a:ea typeface="Tahoma" panose="020B0604030504040204" pitchFamily="34" charset="0"/>
                <a:cs typeface="Tahoma" panose="020B0604030504040204" pitchFamily="34" charset="0"/>
                <a:hlinkClick r:id="rId2"/>
              </a:rPr>
              <a:t>h.inyang26@gmail.com</a:t>
            </a:r>
            <a:endParaRPr lang="en-US" altLang="en-US" sz="5400" b="1" dirty="0" smtClean="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55844" y="1065340"/>
            <a:ext cx="10486030" cy="5591724"/>
          </a:xfrm>
          <a:prstGeom prst="rect">
            <a:avLst/>
          </a:prstGeom>
        </p:spPr>
        <p:txBody>
          <a:bodyPr wrap="square">
            <a:spAutoFit/>
          </a:bodyPr>
          <a:lstStyle/>
          <a:p>
            <a:pPr marR="3175" indent="-6350" algn="just">
              <a:lnSpc>
                <a:spcPct val="112000"/>
              </a:lnSpc>
              <a:spcAft>
                <a:spcPts val="5"/>
              </a:spcAft>
            </a:pPr>
            <a:r>
              <a:rPr lang="en-US" sz="1600" i="1" dirty="0">
                <a:solidFill>
                  <a:srgbClr val="000000"/>
                </a:solidFill>
                <a:latin typeface="Georgia" panose="02040502050405020303" pitchFamily="18" charset="0"/>
                <a:ea typeface="Calibri" panose="020F0502020204030204" pitchFamily="34" charset="0"/>
                <a:cs typeface="Tahoma" panose="020B0604030504040204" pitchFamily="34" charset="0"/>
              </a:rPr>
              <a:t>Prof. Hilary I. Inyang, </a:t>
            </a:r>
            <a:r>
              <a:rPr lang="en-US" sz="1600" i="1" dirty="0" smtClean="0">
                <a:solidFill>
                  <a:srgbClr val="000000"/>
                </a:solidFill>
                <a:latin typeface="Georgia" panose="02040502050405020303" pitchFamily="18" charset="0"/>
                <a:ea typeface="Calibri" panose="020F0502020204030204" pitchFamily="34" charset="0"/>
                <a:cs typeface="Tahoma" panose="020B0604030504040204" pitchFamily="34" charset="0"/>
              </a:rPr>
              <a:t>a US Ambassador’s Distinguished Scholar to Ethiopia </a:t>
            </a:r>
            <a:r>
              <a:rPr lang="en-US" sz="1600" i="1" dirty="0">
                <a:solidFill>
                  <a:srgbClr val="000000"/>
                </a:solidFill>
                <a:latin typeface="Georgia" panose="02040502050405020303" pitchFamily="18" charset="0"/>
                <a:ea typeface="Calibri" panose="020F0502020204030204" pitchFamily="34" charset="0"/>
                <a:cs typeface="Tahoma" panose="020B0604030504040204" pitchFamily="34" charset="0"/>
              </a:rPr>
              <a:t>is a world-renowned researcher, expeditionist and educator in the areas of environmental</a:t>
            </a:r>
            <a:r>
              <a:rPr lang="en-US" sz="1600" dirty="0">
                <a:solidFill>
                  <a:srgbClr val="000000"/>
                </a:solidFill>
                <a:latin typeface="Georgia" panose="02040502050405020303" pitchFamily="18" charset="0"/>
                <a:ea typeface="Calibri" panose="020F0502020204030204" pitchFamily="34" charset="0"/>
                <a:cs typeface="Tahoma" panose="020B0604030504040204" pitchFamily="34" charset="0"/>
              </a:rPr>
              <a:t> </a:t>
            </a:r>
            <a:r>
              <a:rPr lang="en-US" sz="1600" i="1" dirty="0">
                <a:solidFill>
                  <a:srgbClr val="000000"/>
                </a:solidFill>
                <a:latin typeface="Georgia" panose="02040502050405020303" pitchFamily="18" charset="0"/>
                <a:ea typeface="Calibri" panose="020F0502020204030204" pitchFamily="34" charset="0"/>
                <a:cs typeface="Tahoma" panose="020B0604030504040204" pitchFamily="34" charset="0"/>
              </a:rPr>
              <a:t>science and engineering, geohazards, energy systems and international development. He is a member of the Education Caucus of the United Nations Commission on Sustainable Development and served for two terms (1997-2001) as Chair of the Science Advisory Board (Engineering Committee) of USEPA in Washington DC, USA. He is a former Duke Energy Distinguished Professor and Director of the Global Institute of Energy and Environmental Systems of the University of North Carolina, Charlotte, USA: former DuPont Professor of Environmental Engineering and Science and Director of CEEST, University of Massachusetts, Lowell, USA, former President of the African University of Science and Technology, Abuja, Nigeria, and former Vice Chancellor of the Botswana International University of Science and Technology. He chaired the Steering Committee of the Africa Science Plans under the auspices of the International Council for Science, UNESCO and the United Nations Economic Commission for Africa. Currently, he is a UNESCO Consultant on Water Security and Visiting Professor at the Indian Institute of Technology, Bombay (IIT-B), Mumbai, India.</a:t>
            </a:r>
            <a:r>
              <a:rPr lang="en-US" sz="1600" dirty="0">
                <a:solidFill>
                  <a:srgbClr val="000000"/>
                </a:solidFill>
                <a:latin typeface="Georgia" panose="02040502050405020303" pitchFamily="18" charset="0"/>
                <a:ea typeface="Calibri" panose="020F0502020204030204" pitchFamily="34" charset="0"/>
                <a:cs typeface="Tahoma" panose="020B0604030504040204" pitchFamily="34" charset="0"/>
              </a:rPr>
              <a:t> </a:t>
            </a:r>
            <a:r>
              <a:rPr lang="en-US" sz="1600" i="1" dirty="0">
                <a:solidFill>
                  <a:srgbClr val="000000"/>
                </a:solidFill>
                <a:latin typeface="Georgia" panose="02040502050405020303" pitchFamily="18" charset="0"/>
                <a:ea typeface="Calibri" panose="020F0502020204030204" pitchFamily="34" charset="0"/>
                <a:cs typeface="Tahoma" panose="020B0604030504040204" pitchFamily="34" charset="0"/>
              </a:rPr>
              <a:t>He has authored several research proposals and won research grants from several agencies including the US National Research Foundation, Sandia National Laboratories (USA), General Electric Corporation, US Environmental Protection Agency, and the African Development Bank. He has won more than 20 professional prizes and is a former AAAS/USEPA Environmental Science and Engineering Fellow, US National Research Council Young Investigator and Eisenhower/Randolph Fellow. He has authored about 275 publications and served on 29 journal editorial boards. He</a:t>
            </a:r>
            <a:r>
              <a:rPr lang="en-US" sz="1600" dirty="0">
                <a:solidFill>
                  <a:srgbClr val="000000"/>
                </a:solidFill>
                <a:latin typeface="Georgia" panose="02040502050405020303" pitchFamily="18" charset="0"/>
                <a:ea typeface="Calibri" panose="020F0502020204030204" pitchFamily="34" charset="0"/>
                <a:cs typeface="Tahoma" panose="020B0604030504040204" pitchFamily="34" charset="0"/>
              </a:rPr>
              <a:t> </a:t>
            </a:r>
            <a:r>
              <a:rPr lang="en-US" sz="1600" i="1" dirty="0">
                <a:solidFill>
                  <a:srgbClr val="000000"/>
                </a:solidFill>
                <a:latin typeface="Georgia" panose="02040502050405020303" pitchFamily="18" charset="0"/>
                <a:ea typeface="Calibri" panose="020F0502020204030204" pitchFamily="34" charset="0"/>
                <a:cs typeface="Tahoma" panose="020B0604030504040204" pitchFamily="34" charset="0"/>
              </a:rPr>
              <a:t>won the 2013 Nigerian National Order of Merit (NNOM) in science and technology and is a Fellow of both the African Academy of Science and the Geological Society of London. He is also a Proost Poet.</a:t>
            </a:r>
            <a:endParaRPr lang="en-US" sz="2400" i="1" dirty="0">
              <a:solidFill>
                <a:srgbClr val="000000"/>
              </a:solidFill>
              <a:effectLst/>
              <a:latin typeface="Calibri" panose="020F0502020204030204" pitchFamily="34" charset="0"/>
              <a:ea typeface="Calibri" panose="020F0502020204030204" pitchFamily="34" charset="0"/>
            </a:endParaRPr>
          </a:p>
        </p:txBody>
      </p:sp>
      <p:pic>
        <p:nvPicPr>
          <p:cNvPr id="4" name="Picture 3"/>
          <p:cNvPicPr>
            <a:picLocks noChangeAspect="1"/>
          </p:cNvPicPr>
          <p:nvPr/>
        </p:nvPicPr>
        <p:blipFill>
          <a:blip r:embed="rId3"/>
          <a:stretch>
            <a:fillRect/>
          </a:stretch>
        </p:blipFill>
        <p:spPr>
          <a:xfrm>
            <a:off x="103582" y="1147226"/>
            <a:ext cx="1452262" cy="1365300"/>
          </a:xfrm>
          <a:prstGeom prst="rect">
            <a:avLst/>
          </a:prstGeom>
        </p:spPr>
      </p:pic>
      <p:sp>
        <p:nvSpPr>
          <p:cNvPr id="6" name="Slide Number Placeholder 1"/>
          <p:cNvSpPr>
            <a:spLocks noGrp="1"/>
          </p:cNvSpPr>
          <p:nvPr>
            <p:ph type="sldNum" sz="quarter" idx="12"/>
          </p:nvPr>
        </p:nvSpPr>
        <p:spPr>
          <a:xfrm>
            <a:off x="9373793" y="6426282"/>
            <a:ext cx="2743200" cy="365125"/>
          </a:xfrm>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4094834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602"/>
            <a:ext cx="12192000" cy="1077218"/>
          </a:xfrm>
          <a:prstGeom prst="rect">
            <a:avLst/>
          </a:prstGeom>
          <a:solidFill>
            <a:schemeClr val="accent6">
              <a:lumMod val="60000"/>
              <a:lumOff val="40000"/>
            </a:schemeClr>
          </a:solidFill>
          <a:ln w="38100">
            <a:solidFill>
              <a:srgbClr val="C00000"/>
            </a:solidFill>
          </a:ln>
        </p:spPr>
        <p:txBody>
          <a:bodyPr wrap="square" rtlCol="0">
            <a:spAutoFit/>
          </a:bodyPr>
          <a:lstStyle/>
          <a:p>
            <a:pPr algn="ctr"/>
            <a:r>
              <a:rPr lang="en-GB" sz="4000" b="1" dirty="0" smtClean="0">
                <a:latin typeface="Tahoma" pitchFamily="34" charset="0"/>
                <a:ea typeface="Tahoma" pitchFamily="34" charset="0"/>
                <a:cs typeface="Tahoma" pitchFamily="34" charset="0"/>
              </a:rPr>
              <a:t>DEFINING GREEN ECONOMY</a:t>
            </a:r>
            <a:endParaRPr lang="en-GB" sz="4000" b="1" dirty="0">
              <a:latin typeface="Tahoma" pitchFamily="34" charset="0"/>
              <a:ea typeface="Tahoma" pitchFamily="34" charset="0"/>
              <a:cs typeface="Tahoma" pitchFamily="34" charset="0"/>
            </a:endParaRPr>
          </a:p>
          <a:p>
            <a:pPr algn="ctr"/>
            <a:r>
              <a:rPr lang="en-GB" sz="2400" b="1" dirty="0">
                <a:solidFill>
                  <a:srgbClr val="FF0000"/>
                </a:solidFill>
                <a:latin typeface="Tahoma" pitchFamily="34" charset="0"/>
                <a:ea typeface="Tahoma" pitchFamily="34" charset="0"/>
                <a:cs typeface="Tahoma" pitchFamily="34" charset="0"/>
              </a:rPr>
              <a:t>KEY POINTS TO NOTE</a:t>
            </a:r>
          </a:p>
        </p:txBody>
      </p:sp>
      <p:sp>
        <p:nvSpPr>
          <p:cNvPr id="6" name="TextBox 5"/>
          <p:cNvSpPr txBox="1"/>
          <p:nvPr/>
        </p:nvSpPr>
        <p:spPr>
          <a:xfrm>
            <a:off x="232013" y="1187041"/>
            <a:ext cx="11818961" cy="5632311"/>
          </a:xfrm>
          <a:prstGeom prst="rect">
            <a:avLst/>
          </a:prstGeom>
          <a:noFill/>
        </p:spPr>
        <p:txBody>
          <a:bodyPr wrap="square" rtlCol="0">
            <a:spAutoFit/>
          </a:bodyPr>
          <a:lstStyle/>
          <a:p>
            <a:pPr>
              <a:buFont typeface="Arial" pitchFamily="34" charset="0"/>
              <a:buChar char="•"/>
            </a:pPr>
            <a:r>
              <a:rPr lang="en-GB" sz="3600" b="1" dirty="0" smtClean="0">
                <a:latin typeface="Tahoma" pitchFamily="34" charset="0"/>
                <a:ea typeface="Tahoma" pitchFamily="34" charset="0"/>
                <a:cs typeface="Tahoma" pitchFamily="34" charset="0"/>
              </a:rPr>
              <a:t> UNEP’S </a:t>
            </a:r>
            <a:r>
              <a:rPr lang="en-GB" sz="3600" b="1" dirty="0">
                <a:latin typeface="Tahoma" pitchFamily="34" charset="0"/>
                <a:ea typeface="Tahoma" pitchFamily="34" charset="0"/>
                <a:cs typeface="Tahoma" pitchFamily="34" charset="0"/>
              </a:rPr>
              <a:t>DEFINITION OF GREEN ECONOMY</a:t>
            </a:r>
          </a:p>
          <a:p>
            <a:endParaRPr lang="en-GB" sz="900" b="1" dirty="0">
              <a:latin typeface="Tahoma" pitchFamily="34" charset="0"/>
              <a:ea typeface="Tahoma" pitchFamily="34" charset="0"/>
              <a:cs typeface="Tahoma" pitchFamily="34" charset="0"/>
            </a:endParaRPr>
          </a:p>
          <a:p>
            <a:endParaRPr lang="en-GB" sz="600" b="1" dirty="0">
              <a:latin typeface="Tahoma" pitchFamily="34" charset="0"/>
              <a:ea typeface="Tahoma" pitchFamily="34" charset="0"/>
              <a:cs typeface="Tahoma" pitchFamily="34" charset="0"/>
            </a:endParaRPr>
          </a:p>
          <a:p>
            <a:pPr algn="just"/>
            <a:r>
              <a:rPr lang="en-GB" sz="3200" dirty="0">
                <a:latin typeface="Tahoma" pitchFamily="34" charset="0"/>
                <a:ea typeface="Tahoma" pitchFamily="34" charset="0"/>
                <a:cs typeface="Tahoma" pitchFamily="34" charset="0"/>
              </a:rPr>
              <a:t>“An economy that results in improved well-being and social equity, while significantly reducing environmental risks and ecological  scarcities</a:t>
            </a:r>
            <a:r>
              <a:rPr lang="en-GB" sz="3200" dirty="0" smtClean="0">
                <a:latin typeface="Tahoma" pitchFamily="34" charset="0"/>
                <a:ea typeface="Tahoma" pitchFamily="34" charset="0"/>
                <a:cs typeface="Tahoma" pitchFamily="34" charset="0"/>
              </a:rPr>
              <a:t>”</a:t>
            </a:r>
            <a:endParaRPr lang="en-GB" sz="2400" dirty="0">
              <a:latin typeface="Tahoma" pitchFamily="34" charset="0"/>
              <a:ea typeface="Tahoma" pitchFamily="34" charset="0"/>
              <a:cs typeface="Tahoma" pitchFamily="34" charset="0"/>
            </a:endParaRPr>
          </a:p>
          <a:p>
            <a:pPr algn="just"/>
            <a:endParaRPr lang="en-GB" sz="3400" dirty="0">
              <a:latin typeface="Tahoma" pitchFamily="34" charset="0"/>
              <a:ea typeface="Tahoma" pitchFamily="34" charset="0"/>
              <a:cs typeface="Tahoma" pitchFamily="34" charset="0"/>
            </a:endParaRPr>
          </a:p>
          <a:p>
            <a:pPr algn="just">
              <a:buFont typeface="Arial" pitchFamily="34" charset="0"/>
              <a:buChar char="•"/>
            </a:pPr>
            <a:r>
              <a:rPr lang="en-GB" sz="3600" b="1" dirty="0" smtClean="0">
                <a:latin typeface="Tahoma" pitchFamily="34" charset="0"/>
                <a:ea typeface="Tahoma" pitchFamily="34" charset="0"/>
                <a:cs typeface="Tahoma" pitchFamily="34" charset="0"/>
              </a:rPr>
              <a:t> CHARACTERISTICS </a:t>
            </a:r>
            <a:r>
              <a:rPr lang="en-GB" sz="3600" b="1" dirty="0">
                <a:latin typeface="Tahoma" pitchFamily="34" charset="0"/>
                <a:ea typeface="Tahoma" pitchFamily="34" charset="0"/>
                <a:cs typeface="Tahoma" pitchFamily="34" charset="0"/>
              </a:rPr>
              <a:t>OF GREEN ECONOMIES</a:t>
            </a:r>
          </a:p>
          <a:p>
            <a:pPr marL="2682875" lvl="2" indent="-182563">
              <a:lnSpc>
                <a:spcPct val="150000"/>
              </a:lnSpc>
              <a:buFont typeface="Arial" pitchFamily="34" charset="0"/>
              <a:buChar char="•"/>
            </a:pPr>
            <a:r>
              <a:rPr lang="en-GB" sz="3200" dirty="0">
                <a:latin typeface="Tahoma" pitchFamily="34" charset="0"/>
                <a:ea typeface="Tahoma" pitchFamily="34" charset="0"/>
                <a:cs typeface="Tahoma" pitchFamily="34" charset="0"/>
              </a:rPr>
              <a:t>Low-carbon development</a:t>
            </a:r>
          </a:p>
          <a:p>
            <a:pPr marL="2682875" lvl="2" indent="-182563">
              <a:lnSpc>
                <a:spcPct val="150000"/>
              </a:lnSpc>
              <a:buFont typeface="Arial" pitchFamily="34" charset="0"/>
              <a:buChar char="•"/>
            </a:pPr>
            <a:r>
              <a:rPr lang="en-GB" sz="3200" dirty="0">
                <a:latin typeface="Tahoma" pitchFamily="34" charset="0"/>
                <a:ea typeface="Tahoma" pitchFamily="34" charset="0"/>
                <a:cs typeface="Tahoma" pitchFamily="34" charset="0"/>
              </a:rPr>
              <a:t>Enhanced efficiency </a:t>
            </a:r>
          </a:p>
          <a:p>
            <a:pPr marL="2682875" lvl="2" indent="-182563">
              <a:lnSpc>
                <a:spcPct val="150000"/>
              </a:lnSpc>
              <a:buFont typeface="Arial" pitchFamily="34" charset="0"/>
              <a:buChar char="•"/>
            </a:pPr>
            <a:r>
              <a:rPr lang="en-GB" sz="3200" dirty="0">
                <a:latin typeface="Tahoma" pitchFamily="34" charset="0"/>
                <a:ea typeface="Tahoma" pitchFamily="34" charset="0"/>
                <a:cs typeface="Tahoma" pitchFamily="34" charset="0"/>
              </a:rPr>
              <a:t>Social </a:t>
            </a:r>
            <a:r>
              <a:rPr lang="en-GB" sz="3200" dirty="0" smtClean="0">
                <a:latin typeface="Tahoma" pitchFamily="34" charset="0"/>
                <a:ea typeface="Tahoma" pitchFamily="34" charset="0"/>
                <a:cs typeface="Tahoma" pitchFamily="34" charset="0"/>
              </a:rPr>
              <a:t>equity/inclusiveness</a:t>
            </a:r>
            <a:endParaRPr lang="en-GB" sz="3200" dirty="0">
              <a:latin typeface="Tahoma" pitchFamily="34" charset="0"/>
              <a:ea typeface="Tahoma" pitchFamily="34" charset="0"/>
              <a:cs typeface="Tahoma" pitchFamily="34" charset="0"/>
            </a:endParaRPr>
          </a:p>
        </p:txBody>
      </p:sp>
      <p:sp>
        <p:nvSpPr>
          <p:cNvPr id="12" name="Rectangle 11"/>
          <p:cNvSpPr/>
          <p:nvPr/>
        </p:nvSpPr>
        <p:spPr>
          <a:xfrm>
            <a:off x="0" y="0"/>
            <a:ext cx="12192000" cy="6858000"/>
          </a:xfrm>
          <a:prstGeom prst="rect">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7" name="Slide Number Placeholder 1"/>
          <p:cNvSpPr>
            <a:spLocks noGrp="1"/>
          </p:cNvSpPr>
          <p:nvPr>
            <p:ph type="sldNum" sz="quarter" idx="12"/>
          </p:nvPr>
        </p:nvSpPr>
        <p:spPr>
          <a:xfrm>
            <a:off x="9318170" y="6414685"/>
            <a:ext cx="2743200" cy="365125"/>
          </a:xfrm>
        </p:spPr>
        <p:txBody>
          <a:bodyPr/>
          <a:lstStyle/>
          <a:p>
            <a:fld id="{44B49888-45F7-45CE-BD68-FFD6770B3254}" type="slidenum">
              <a:rPr lang="en-US" smtClean="0"/>
              <a:t>5</a:t>
            </a:fld>
            <a:endParaRPr lang="en-US" dirty="0"/>
          </a:p>
        </p:txBody>
      </p:sp>
    </p:spTree>
    <p:extLst>
      <p:ext uri="{BB962C8B-B14F-4D97-AF65-F5344CB8AC3E}">
        <p14:creationId xmlns:p14="http://schemas.microsoft.com/office/powerpoint/2010/main" val="40478106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p:cNvSpPr txBox="1">
            <a:spLocks noChangeArrowheads="1"/>
          </p:cNvSpPr>
          <p:nvPr/>
        </p:nvSpPr>
        <p:spPr bwMode="auto">
          <a:xfrm>
            <a:off x="14748" y="-19753"/>
            <a:ext cx="12192000" cy="988744"/>
          </a:xfrm>
          <a:prstGeom prst="rect">
            <a:avLst/>
          </a:prstGeom>
          <a:solidFill>
            <a:schemeClr val="accent6">
              <a:lumMod val="60000"/>
              <a:lumOff val="40000"/>
            </a:schemeClr>
          </a:solidFill>
          <a:ln w="57150">
            <a:solidFill>
              <a:srgbClr val="C00000"/>
            </a:solidFill>
          </a:ln>
        </p:spPr>
        <p:txBody>
          <a:bodyPr vert="horz" wrap="square" lIns="84406" tIns="91440" rIns="84406" bIns="9144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2850" b="1" dirty="0" smtClean="0">
                <a:latin typeface="Tahoma" panose="020B0604030504040204" pitchFamily="34" charset="0"/>
                <a:ea typeface="Tahoma" panose="020B0604030504040204" pitchFamily="34" charset="0"/>
                <a:cs typeface="Tahoma" panose="020B0604030504040204" pitchFamily="34" charset="0"/>
              </a:rPr>
              <a:t>ADDITIONAL REFERENCES FOR QUOTED DATA AND CITATIONS</a:t>
            </a:r>
          </a:p>
          <a:p>
            <a:r>
              <a:rPr lang="en-US" altLang="en-US"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(SOME CITATION AND THEIR REFERENCES HAVE ALSO BEEN PROVIDED DIRECTLY ON THE VIEWGRAPHS)</a:t>
            </a:r>
            <a:endParaRPr lang="en-US" alt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51140" y="1030109"/>
            <a:ext cx="12065853" cy="5784660"/>
          </a:xfrm>
          <a:prstGeom prst="rect">
            <a:avLst/>
          </a:prstGeom>
        </p:spPr>
        <p:txBody>
          <a:bodyPr wrap="square">
            <a:spAutoFit/>
          </a:bodyPr>
          <a:lstStyle/>
          <a:p>
            <a:pPr marL="463550" indent="-463550" algn="just"/>
            <a:r>
              <a:rPr lang="en-US" sz="1370" dirty="0">
                <a:latin typeface="Footlight MT Light" panose="0204060206030A020304" pitchFamily="18" charset="0"/>
                <a:ea typeface="Calibri" panose="020F0502020204030204" pitchFamily="34" charset="0"/>
                <a:cs typeface="Times New Roman" panose="02020603050405020304" pitchFamily="18" charset="0"/>
              </a:rPr>
              <a:t>IPCC. 2014. Climate Change 2014 Synthesis Report. </a:t>
            </a:r>
            <a:r>
              <a:rPr lang="en-US" sz="1370" dirty="0" smtClean="0">
                <a:latin typeface="Footlight MT Light" panose="0204060206030A020304" pitchFamily="18" charset="0"/>
                <a:ea typeface="Calibri" panose="020F0502020204030204" pitchFamily="34" charset="0"/>
                <a:cs typeface="Times New Roman" panose="02020603050405020304" pitchFamily="18" charset="0"/>
              </a:rPr>
              <a:t>Intergovernmental </a:t>
            </a:r>
            <a:r>
              <a:rPr lang="en-US" sz="1370" dirty="0">
                <a:latin typeface="Footlight MT Light" panose="0204060206030A020304" pitchFamily="18" charset="0"/>
                <a:ea typeface="Calibri" panose="020F0502020204030204" pitchFamily="34" charset="0"/>
                <a:cs typeface="Times New Roman" panose="02020603050405020304" pitchFamily="18" charset="0"/>
              </a:rPr>
              <a:t>Panel on Climate Change, Geneva, Switzerland, 151 pages</a:t>
            </a:r>
            <a:r>
              <a:rPr lang="en-US" sz="1370" dirty="0" smtClean="0">
                <a:latin typeface="Footlight MT Light" panose="0204060206030A020304" pitchFamily="18" charset="0"/>
                <a:ea typeface="Calibri" panose="020F0502020204030204" pitchFamily="34" charset="0"/>
                <a:cs typeface="Times New Roman" panose="02020603050405020304" pitchFamily="18" charset="0"/>
              </a:rPr>
              <a:t>.</a:t>
            </a:r>
          </a:p>
          <a:p>
            <a:pPr marL="463550" indent="-463550" algn="just"/>
            <a:r>
              <a:rPr lang="en-US" sz="1370" dirty="0" smtClean="0">
                <a:latin typeface="Footlight MT Light" panose="0204060206030A020304" pitchFamily="18" charset="0"/>
                <a:cs typeface="Times New Roman" panose="02020603050405020304" pitchFamily="18" charset="0"/>
              </a:rPr>
              <a:t>GMOPIG. 2022. Regional reports on the state of the marine and coastal environment. Global Marine Oil Pollution and Information Gateway, operated by UNEP, 2 pages.</a:t>
            </a:r>
          </a:p>
          <a:p>
            <a:pPr marL="463550" indent="-463550" algn="just"/>
            <a:r>
              <a:rPr lang="en-US" sz="1370" dirty="0" smtClean="0">
                <a:latin typeface="Footlight MT Light" panose="0204060206030A020304" pitchFamily="18" charset="0"/>
                <a:cs typeface="Times New Roman" panose="02020603050405020304" pitchFamily="18" charset="0"/>
              </a:rPr>
              <a:t>Chapman, P. and Watling, R. J. 1980. Oil pollution studies in South Africa. South African Journal of Science, Vol. 16, December, pp. 534-535.</a:t>
            </a:r>
          </a:p>
          <a:p>
            <a:pPr marL="463550" indent="-463550" algn="just"/>
            <a:r>
              <a:rPr lang="en-US" sz="1370" dirty="0" smtClean="0">
                <a:latin typeface="Footlight MT Light" panose="0204060206030A020304" pitchFamily="18" charset="0"/>
                <a:cs typeface="Times New Roman" panose="02020603050405020304" pitchFamily="18" charset="0"/>
              </a:rPr>
              <a:t>Swanepoel, E. 2020. oil spills in the Western Indian Ocean: national contingency plans fall short. Institute for Security Studies (ISS), Africa Report, December, pp. 1-12.</a:t>
            </a:r>
          </a:p>
          <a:p>
            <a:pPr marL="463550" indent="-463550" algn="just"/>
            <a:r>
              <a:rPr lang="en-US" sz="1370" dirty="0" smtClean="0">
                <a:latin typeface="Footlight MT Light" panose="0204060206030A020304" pitchFamily="18" charset="0"/>
                <a:cs typeface="Times New Roman" panose="02020603050405020304" pitchFamily="18" charset="0"/>
              </a:rPr>
              <a:t>Ogbuka, J. C., </a:t>
            </a:r>
            <a:r>
              <a:rPr lang="en-US" sz="1370" dirty="0" err="1" smtClean="0">
                <a:latin typeface="Footlight MT Light" panose="0204060206030A020304" pitchFamily="18" charset="0"/>
                <a:cs typeface="Times New Roman" panose="02020603050405020304" pitchFamily="18" charset="0"/>
              </a:rPr>
              <a:t>Nwanmuoh</a:t>
            </a:r>
            <a:r>
              <a:rPr lang="en-US" sz="1370" dirty="0" smtClean="0">
                <a:latin typeface="Footlight MT Light" panose="0204060206030A020304" pitchFamily="18" charset="0"/>
                <a:cs typeface="Times New Roman" panose="02020603050405020304" pitchFamily="18" charset="0"/>
              </a:rPr>
              <a:t>, E. E., </a:t>
            </a:r>
            <a:r>
              <a:rPr lang="en-US" sz="1370" dirty="0" err="1" smtClean="0">
                <a:latin typeface="Footlight MT Light" panose="0204060206030A020304" pitchFamily="18" charset="0"/>
                <a:cs typeface="Times New Roman" panose="02020603050405020304" pitchFamily="18" charset="0"/>
              </a:rPr>
              <a:t>Ogbo</a:t>
            </a:r>
            <a:r>
              <a:rPr lang="en-US" sz="1370" dirty="0" smtClean="0">
                <a:latin typeface="Footlight MT Light" panose="0204060206030A020304" pitchFamily="18" charset="0"/>
                <a:cs typeface="Times New Roman" panose="02020603050405020304" pitchFamily="18" charset="0"/>
              </a:rPr>
              <a:t>, A. </a:t>
            </a:r>
            <a:r>
              <a:rPr lang="en-US" sz="1370" dirty="0">
                <a:latin typeface="Footlight MT Light" panose="0204060206030A020304" pitchFamily="18" charset="0"/>
                <a:cs typeface="Times New Roman" panose="02020603050405020304" pitchFamily="18" charset="0"/>
              </a:rPr>
              <a:t>I</a:t>
            </a:r>
            <a:r>
              <a:rPr lang="en-US" sz="1370" dirty="0" smtClean="0">
                <a:latin typeface="Footlight MT Light" panose="0204060206030A020304" pitchFamily="18" charset="0"/>
                <a:cs typeface="Times New Roman" panose="02020603050405020304" pitchFamily="18" charset="0"/>
              </a:rPr>
              <a:t>. and </a:t>
            </a:r>
            <a:r>
              <a:rPr lang="en-US" sz="1370" dirty="0" err="1" smtClean="0">
                <a:latin typeface="Footlight MT Light" panose="0204060206030A020304" pitchFamily="18" charset="0"/>
                <a:cs typeface="Times New Roman" panose="02020603050405020304" pitchFamily="18" charset="0"/>
              </a:rPr>
              <a:t>Achoru</a:t>
            </a:r>
            <a:r>
              <a:rPr lang="en-US" sz="1370" dirty="0" smtClean="0">
                <a:latin typeface="Footlight MT Light" panose="0204060206030A020304" pitchFamily="18" charset="0"/>
                <a:cs typeface="Times New Roman" panose="02020603050405020304" pitchFamily="18" charset="0"/>
              </a:rPr>
              <a:t>, F. E. 2022. Offshore oil spill response base and management of </a:t>
            </a:r>
            <a:r>
              <a:rPr lang="en-US" sz="1370" dirty="0" err="1" smtClean="0">
                <a:latin typeface="Footlight MT Light" panose="0204060206030A020304" pitchFamily="18" charset="0"/>
                <a:cs typeface="Times New Roman" panose="02020603050405020304" pitchFamily="18" charset="0"/>
              </a:rPr>
              <a:t>deepwater</a:t>
            </a:r>
            <a:r>
              <a:rPr lang="en-US" sz="1370" dirty="0" smtClean="0">
                <a:latin typeface="Footlight MT Light" panose="0204060206030A020304" pitchFamily="18" charset="0"/>
                <a:cs typeface="Times New Roman" panose="02020603050405020304" pitchFamily="18" charset="0"/>
              </a:rPr>
              <a:t>/offshore oil resources in the Nigerian </a:t>
            </a:r>
            <a:r>
              <a:rPr lang="en-US" sz="1370" dirty="0">
                <a:latin typeface="Footlight MT Light" panose="0204060206030A020304" pitchFamily="18" charset="0"/>
                <a:cs typeface="Times New Roman" panose="02020603050405020304" pitchFamily="18" charset="0"/>
              </a:rPr>
              <a:t>m</a:t>
            </a:r>
            <a:r>
              <a:rPr lang="en-US" sz="1370" dirty="0" smtClean="0">
                <a:latin typeface="Footlight MT Light" panose="0204060206030A020304" pitchFamily="18" charset="0"/>
                <a:cs typeface="Times New Roman" panose="02020603050405020304" pitchFamily="18" charset="0"/>
              </a:rPr>
              <a:t>arine </a:t>
            </a:r>
            <a:r>
              <a:rPr lang="en-US" sz="1370" dirty="0">
                <a:latin typeface="Footlight MT Light" panose="0204060206030A020304" pitchFamily="18" charset="0"/>
                <a:cs typeface="Times New Roman" panose="02020603050405020304" pitchFamily="18" charset="0"/>
              </a:rPr>
              <a:t>w</a:t>
            </a:r>
            <a:r>
              <a:rPr lang="en-US" sz="1370" dirty="0" smtClean="0">
                <a:latin typeface="Footlight MT Light" panose="0204060206030A020304" pitchFamily="18" charset="0"/>
                <a:cs typeface="Times New Roman" panose="02020603050405020304" pitchFamily="18" charset="0"/>
              </a:rPr>
              <a:t>aters. International Journal of Environmental Impacts, Vol. 5, No. 1, pp. 65-81.</a:t>
            </a:r>
          </a:p>
          <a:p>
            <a:pPr marL="463550" indent="-463550" algn="just"/>
            <a:r>
              <a:rPr lang="en-US" sz="1370" dirty="0" smtClean="0">
                <a:latin typeface="Footlight MT Light" panose="0204060206030A020304" pitchFamily="18" charset="0"/>
                <a:cs typeface="Times New Roman" panose="02020603050405020304" pitchFamily="18" charset="0"/>
              </a:rPr>
              <a:t>FFD. 2021. </a:t>
            </a:r>
            <a:r>
              <a:rPr lang="en-US" sz="1370" dirty="0">
                <a:latin typeface="Footlight MT Light" panose="0204060206030A020304" pitchFamily="18" charset="0"/>
                <a:cs typeface="Times New Roman" panose="02020603050405020304" pitchFamily="18" charset="0"/>
              </a:rPr>
              <a:t>S</a:t>
            </a:r>
            <a:r>
              <a:rPr lang="en-US" sz="1370" dirty="0" smtClean="0">
                <a:latin typeface="Footlight MT Light" panose="0204060206030A020304" pitchFamily="18" charset="0"/>
                <a:cs typeface="Times New Roman" panose="02020603050405020304" pitchFamily="18" charset="0"/>
              </a:rPr>
              <a:t>outh </a:t>
            </a:r>
            <a:r>
              <a:rPr lang="en-US" sz="1370" dirty="0" err="1" smtClean="0">
                <a:latin typeface="Footlight MT Light" panose="0204060206030A020304" pitchFamily="18" charset="0"/>
                <a:cs typeface="Times New Roman" panose="02020603050405020304" pitchFamily="18" charset="0"/>
              </a:rPr>
              <a:t>Afica’s</a:t>
            </a:r>
            <a:r>
              <a:rPr lang="en-US" sz="1370" dirty="0" smtClean="0">
                <a:latin typeface="Footlight MT Light" panose="0204060206030A020304" pitchFamily="18" charset="0"/>
                <a:cs typeface="Times New Roman" panose="02020603050405020304" pitchFamily="18" charset="0"/>
              </a:rPr>
              <a:t> updated draft Nationally Determined Contributions (NDC) launched. Department of Fisheries and the Environment, Republic of South Africa. Pretoria, South Africa. 3 pages.</a:t>
            </a:r>
          </a:p>
          <a:p>
            <a:pPr marL="463550" indent="-463550" algn="just"/>
            <a:r>
              <a:rPr lang="en-US" sz="1370" dirty="0" smtClean="0">
                <a:latin typeface="Footlight MT Light" panose="0204060206030A020304" pitchFamily="18" charset="0"/>
                <a:cs typeface="Times New Roman" panose="02020603050405020304" pitchFamily="18" charset="0"/>
              </a:rPr>
              <a:t>UNESEC. 2011. A green economy in the context of sustainable development and poverty eradication: what are the implications for Africa? Background Report of the Africa Regional Preparatory Conference for the United Nations Conference on Sustainable Development (Rio+20), Addis Ababa, Ethiopia.</a:t>
            </a:r>
          </a:p>
          <a:p>
            <a:pPr marL="463550" indent="-463550" algn="just"/>
            <a:r>
              <a:rPr lang="en-US" sz="1370" dirty="0" smtClean="0">
                <a:latin typeface="Footlight MT Light" panose="0204060206030A020304" pitchFamily="18" charset="0"/>
                <a:cs typeface="Times New Roman" panose="02020603050405020304" pitchFamily="18" charset="0"/>
              </a:rPr>
              <a:t>Inyang, H. I. 2016. Configuration of sustainable development systems with coverage of climate change adaptation: state-level elements. A Keynote Lecture in the Proceedings of the First </a:t>
            </a:r>
            <a:r>
              <a:rPr lang="en-US" sz="1370" dirty="0" err="1" smtClean="0">
                <a:latin typeface="Footlight MT Light" panose="0204060206030A020304" pitchFamily="18" charset="0"/>
                <a:cs typeface="Times New Roman" panose="02020603050405020304" pitchFamily="18" charset="0"/>
              </a:rPr>
              <a:t>Akwa</a:t>
            </a:r>
            <a:r>
              <a:rPr lang="en-US" sz="1370" dirty="0" smtClean="0">
                <a:latin typeface="Footlight MT Light" panose="0204060206030A020304" pitchFamily="18" charset="0"/>
                <a:cs typeface="Times New Roman" panose="02020603050405020304" pitchFamily="18" charset="0"/>
              </a:rPr>
              <a:t> </a:t>
            </a:r>
            <a:r>
              <a:rPr lang="en-US" sz="1370" dirty="0" err="1" smtClean="0">
                <a:latin typeface="Footlight MT Light" panose="0204060206030A020304" pitchFamily="18" charset="0"/>
                <a:cs typeface="Times New Roman" panose="02020603050405020304" pitchFamily="18" charset="0"/>
              </a:rPr>
              <a:t>Ibom</a:t>
            </a:r>
            <a:r>
              <a:rPr lang="en-US" sz="1370" dirty="0" smtClean="0">
                <a:latin typeface="Footlight MT Light" panose="0204060206030A020304" pitchFamily="18" charset="0"/>
                <a:cs typeface="Times New Roman" panose="02020603050405020304" pitchFamily="18" charset="0"/>
              </a:rPr>
              <a:t> State Climate Change &amp; Clean Energy Summit, July 26-30, 2016. </a:t>
            </a:r>
            <a:r>
              <a:rPr lang="en-US" sz="1370" dirty="0" err="1" smtClean="0">
                <a:latin typeface="Footlight MT Light" panose="0204060206030A020304" pitchFamily="18" charset="0"/>
                <a:cs typeface="Times New Roman" panose="02020603050405020304" pitchFamily="18" charset="0"/>
              </a:rPr>
              <a:t>Organised</a:t>
            </a:r>
            <a:r>
              <a:rPr lang="en-US" sz="1370" dirty="0" smtClean="0">
                <a:latin typeface="Footlight MT Light" panose="0204060206030A020304" pitchFamily="18" charset="0"/>
                <a:cs typeface="Times New Roman" panose="02020603050405020304" pitchFamily="18" charset="0"/>
              </a:rPr>
              <a:t> by the </a:t>
            </a:r>
            <a:r>
              <a:rPr lang="en-US" sz="1370" dirty="0" err="1" smtClean="0">
                <a:latin typeface="Footlight MT Light" panose="0204060206030A020304" pitchFamily="18" charset="0"/>
                <a:cs typeface="Times New Roman" panose="02020603050405020304" pitchFamily="18" charset="0"/>
              </a:rPr>
              <a:t>Akwa</a:t>
            </a:r>
            <a:r>
              <a:rPr lang="en-US" sz="1370" dirty="0" smtClean="0">
                <a:latin typeface="Footlight MT Light" panose="0204060206030A020304" pitchFamily="18" charset="0"/>
                <a:cs typeface="Times New Roman" panose="02020603050405020304" pitchFamily="18" charset="0"/>
              </a:rPr>
              <a:t> </a:t>
            </a:r>
            <a:r>
              <a:rPr lang="en-US" sz="1370" dirty="0" err="1" smtClean="0">
                <a:latin typeface="Footlight MT Light" panose="0204060206030A020304" pitchFamily="18" charset="0"/>
                <a:cs typeface="Times New Roman" panose="02020603050405020304" pitchFamily="18" charset="0"/>
              </a:rPr>
              <a:t>Ibom</a:t>
            </a:r>
            <a:r>
              <a:rPr lang="en-US" sz="1370" dirty="0" smtClean="0">
                <a:latin typeface="Footlight MT Light" panose="0204060206030A020304" pitchFamily="18" charset="0"/>
                <a:cs typeface="Times New Roman" panose="02020603050405020304" pitchFamily="18" charset="0"/>
              </a:rPr>
              <a:t> State Government, Uyo, Nigeria. pp. 9-82.</a:t>
            </a:r>
          </a:p>
          <a:p>
            <a:pPr marL="463550" indent="-463550" algn="just"/>
            <a:r>
              <a:rPr lang="en-US" sz="1370" dirty="0" smtClean="0">
                <a:latin typeface="Footlight MT Light" panose="0204060206030A020304" pitchFamily="18" charset="0"/>
                <a:cs typeface="Times New Roman" panose="02020603050405020304" pitchFamily="18" charset="0"/>
              </a:rPr>
              <a:t>Inyang, H. I. 2008. The necessary framework for regulatory Acts to support policies and technical systems for mitigation of Nigeria’s environmental hazards toward attainment of Vision 2020. The Text of a Presentation to the Senate of the Federal Republic of Nigeria, Abuja, FCT, Nigeria, 6 pages.</a:t>
            </a:r>
          </a:p>
          <a:p>
            <a:pPr marL="463550" indent="-463550" algn="just"/>
            <a:r>
              <a:rPr lang="en-US" sz="1370" dirty="0" smtClean="0">
                <a:latin typeface="Footlight MT Light" panose="0204060206030A020304" pitchFamily="18" charset="0"/>
                <a:cs typeface="Times New Roman" panose="02020603050405020304" pitchFamily="18" charset="0"/>
              </a:rPr>
              <a:t>Inyang, H. I. 2016. A roadmap for sustainable (green) development of </a:t>
            </a:r>
            <a:r>
              <a:rPr lang="en-US" sz="1370" dirty="0" err="1" smtClean="0">
                <a:latin typeface="Footlight MT Light" panose="0204060206030A020304" pitchFamily="18" charset="0"/>
                <a:cs typeface="Times New Roman" panose="02020603050405020304" pitchFamily="18" charset="0"/>
              </a:rPr>
              <a:t>Akwa</a:t>
            </a:r>
            <a:r>
              <a:rPr lang="en-US" sz="1370" dirty="0" smtClean="0">
                <a:latin typeface="Footlight MT Light" panose="0204060206030A020304" pitchFamily="18" charset="0"/>
                <a:cs typeface="Times New Roman" panose="02020603050405020304" pitchFamily="18" charset="0"/>
              </a:rPr>
              <a:t> </a:t>
            </a:r>
            <a:r>
              <a:rPr lang="en-US" sz="1370" dirty="0" err="1" smtClean="0">
                <a:latin typeface="Footlight MT Light" panose="0204060206030A020304" pitchFamily="18" charset="0"/>
                <a:cs typeface="Times New Roman" panose="02020603050405020304" pitchFamily="18" charset="0"/>
              </a:rPr>
              <a:t>Ibom</a:t>
            </a:r>
            <a:r>
              <a:rPr lang="en-US" sz="1370" dirty="0" smtClean="0">
                <a:latin typeface="Footlight MT Light" panose="0204060206030A020304" pitchFamily="18" charset="0"/>
                <a:cs typeface="Times New Roman" panose="02020603050405020304" pitchFamily="18" charset="0"/>
              </a:rPr>
              <a:t> State of Nigeria (2016-2030) with coverage of climate resilience, creation of green jobs and assurance of inclusiveness, Developed Under the Auspices of the Ministry of Environment and Mineral Resources of the Government of </a:t>
            </a:r>
            <a:r>
              <a:rPr lang="en-US" sz="1370" dirty="0" err="1" smtClean="0">
                <a:latin typeface="Footlight MT Light" panose="0204060206030A020304" pitchFamily="18" charset="0"/>
                <a:cs typeface="Times New Roman" panose="02020603050405020304" pitchFamily="18" charset="0"/>
              </a:rPr>
              <a:t>Akwa</a:t>
            </a:r>
            <a:r>
              <a:rPr lang="en-US" sz="1370" dirty="0" smtClean="0">
                <a:latin typeface="Footlight MT Light" panose="0204060206030A020304" pitchFamily="18" charset="0"/>
                <a:cs typeface="Times New Roman" panose="02020603050405020304" pitchFamily="18" charset="0"/>
              </a:rPr>
              <a:t> </a:t>
            </a:r>
            <a:r>
              <a:rPr lang="en-US" sz="1370" dirty="0" err="1" smtClean="0">
                <a:latin typeface="Footlight MT Light" panose="0204060206030A020304" pitchFamily="18" charset="0"/>
                <a:cs typeface="Times New Roman" panose="02020603050405020304" pitchFamily="18" charset="0"/>
              </a:rPr>
              <a:t>Ibom</a:t>
            </a:r>
            <a:r>
              <a:rPr lang="en-US" sz="1370" dirty="0" smtClean="0">
                <a:latin typeface="Footlight MT Light" panose="0204060206030A020304" pitchFamily="18" charset="0"/>
                <a:cs typeface="Times New Roman" panose="02020603050405020304" pitchFamily="18" charset="0"/>
              </a:rPr>
              <a:t> State, Uyo, Nigeria, 87 pages.</a:t>
            </a:r>
          </a:p>
          <a:p>
            <a:pPr marL="463550" indent="-463550" algn="just"/>
            <a:r>
              <a:rPr lang="en-US" sz="1370" dirty="0" smtClean="0">
                <a:latin typeface="Footlight MT Light" panose="0204060206030A020304" pitchFamily="18" charset="0"/>
                <a:cs typeface="Times New Roman" panose="02020603050405020304" pitchFamily="18" charset="0"/>
              </a:rPr>
              <a:t>Inyang, H. I. 2010. Environment, climate change and green economy. An invited Special Lecture, Delivered Under the Auspices of the Government of Delta State of Nigeria in </a:t>
            </a:r>
            <a:r>
              <a:rPr lang="en-US" sz="1370" dirty="0" err="1" smtClean="0">
                <a:latin typeface="Footlight MT Light" panose="0204060206030A020304" pitchFamily="18" charset="0"/>
                <a:cs typeface="Times New Roman" panose="02020603050405020304" pitchFamily="18" charset="0"/>
              </a:rPr>
              <a:t>Asaba</a:t>
            </a:r>
            <a:r>
              <a:rPr lang="en-US" sz="1370" dirty="0" smtClean="0">
                <a:latin typeface="Footlight MT Light" panose="0204060206030A020304" pitchFamily="18" charset="0"/>
                <a:cs typeface="Times New Roman" panose="02020603050405020304" pitchFamily="18" charset="0"/>
              </a:rPr>
              <a:t>, Delta State, Nigeria, 80 pages.</a:t>
            </a:r>
          </a:p>
          <a:p>
            <a:pPr marL="463550" indent="-463550" algn="just"/>
            <a:r>
              <a:rPr lang="en-US" sz="1370" dirty="0" smtClean="0">
                <a:latin typeface="Footlight MT Light" panose="0204060206030A020304" pitchFamily="18" charset="0"/>
                <a:cs typeface="Times New Roman" panose="02020603050405020304" pitchFamily="18" charset="0"/>
              </a:rPr>
              <a:t>Inyang, H. I. 2010. An assessment of the impacts of global climate change on water, food production and human health in Nigeria. An Invited Lecture at the National Climate Change Conference of the Environmental Management Association of Nigeria, Abuja, Nigeria, Dec. 15-18, 27 pages.</a:t>
            </a:r>
          </a:p>
          <a:p>
            <a:pPr marL="463550" indent="-463550" algn="just"/>
            <a:r>
              <a:rPr lang="en-US" sz="1370" dirty="0" smtClean="0">
                <a:latin typeface="Footlight MT Light" panose="0204060206030A020304" pitchFamily="18" charset="0"/>
                <a:cs typeface="Times New Roman" panose="02020603050405020304" pitchFamily="18" charset="0"/>
              </a:rPr>
              <a:t>The Africa Report. 2021. Climate crisis-tomorrow’s pandemic today. Africa Report No. 114, January – February, pp. 42 -43.</a:t>
            </a:r>
          </a:p>
          <a:p>
            <a:pPr marL="463550" indent="-463550" algn="just"/>
            <a:r>
              <a:rPr lang="en-US" sz="1370" dirty="0" smtClean="0">
                <a:latin typeface="Footlight MT Light" panose="0204060206030A020304" pitchFamily="18" charset="0"/>
                <a:cs typeface="Times New Roman" panose="02020603050405020304" pitchFamily="18" charset="0"/>
              </a:rPr>
              <a:t>United Nations. 2022. Sustainable development goals. United Nations – Welcome to the United Nations, New York.</a:t>
            </a:r>
          </a:p>
          <a:p>
            <a:pPr marL="463550" indent="-463550" algn="just"/>
            <a:r>
              <a:rPr lang="en-US" sz="1370" dirty="0" smtClean="0">
                <a:latin typeface="Footlight MT Light" panose="0204060206030A020304" pitchFamily="18" charset="0"/>
                <a:cs typeface="Times New Roman" panose="02020603050405020304" pitchFamily="18" charset="0"/>
              </a:rPr>
              <a:t>Masullo, I. and Brown, L. H. 2014. Lessons from South Africa: mobilizing investment in renewable energy. World Resources Institute, Washington, DC. USA. 5 pages. </a:t>
            </a:r>
          </a:p>
        </p:txBody>
      </p:sp>
      <p:sp>
        <p:nvSpPr>
          <p:cNvPr id="8" name="Slide Number Placeholder 1"/>
          <p:cNvSpPr>
            <a:spLocks noGrp="1"/>
          </p:cNvSpPr>
          <p:nvPr>
            <p:ph type="sldNum" sz="quarter" idx="12"/>
          </p:nvPr>
        </p:nvSpPr>
        <p:spPr>
          <a:xfrm>
            <a:off x="9442033" y="6521818"/>
            <a:ext cx="2743200" cy="365125"/>
          </a:xfrm>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607106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280" y="1287282"/>
            <a:ext cx="11955439" cy="5478423"/>
          </a:xfrm>
          <a:prstGeom prst="rect">
            <a:avLst/>
          </a:prstGeom>
        </p:spPr>
        <p:txBody>
          <a:bodyPr wrap="square">
            <a:spAutoFit/>
          </a:bodyPr>
          <a:lstStyle/>
          <a:p>
            <a:pPr marL="350838" indent="-288925" algn="just">
              <a:spcAft>
                <a:spcPts val="1200"/>
              </a:spcAft>
              <a:buFont typeface="Arial" pitchFamily="34" charset="0"/>
              <a:buChar char="•"/>
            </a:pPr>
            <a:r>
              <a:rPr lang="en-GB" sz="3200" dirty="0">
                <a:latin typeface="Georgia" panose="02040502050405020303" pitchFamily="18" charset="0"/>
                <a:ea typeface="Tahoma" pitchFamily="34" charset="0"/>
                <a:cs typeface="Tahoma" pitchFamily="34" charset="0"/>
              </a:rPr>
              <a:t>Green Economy initiatives accelerate movement toward sustainable </a:t>
            </a:r>
            <a:r>
              <a:rPr lang="en-GB" sz="3200" dirty="0" smtClean="0">
                <a:latin typeface="Georgia" panose="02040502050405020303" pitchFamily="18" charset="0"/>
                <a:ea typeface="Tahoma" pitchFamily="34" charset="0"/>
                <a:cs typeface="Tahoma" pitchFamily="34" charset="0"/>
              </a:rPr>
              <a:t>development.</a:t>
            </a:r>
            <a:endParaRPr lang="en-GB" sz="2800" dirty="0">
              <a:latin typeface="Georgia" panose="02040502050405020303" pitchFamily="18" charset="0"/>
              <a:ea typeface="Tahoma" pitchFamily="34" charset="0"/>
              <a:cs typeface="Tahoma" pitchFamily="34" charset="0"/>
            </a:endParaRPr>
          </a:p>
          <a:p>
            <a:pPr marL="350838" indent="-288925" algn="just">
              <a:spcAft>
                <a:spcPts val="1200"/>
              </a:spcAft>
              <a:buFont typeface="Arial" pitchFamily="34" charset="0"/>
              <a:buChar char="•"/>
            </a:pPr>
            <a:r>
              <a:rPr lang="en-GB" sz="3200" dirty="0">
                <a:latin typeface="Georgia" panose="02040502050405020303" pitchFamily="18" charset="0"/>
                <a:ea typeface="Tahoma" pitchFamily="34" charset="0"/>
                <a:cs typeface="Tahoma" pitchFamily="34" charset="0"/>
              </a:rPr>
              <a:t>Environmental sustainability is not the </a:t>
            </a:r>
            <a:r>
              <a:rPr lang="en-GB" sz="3200" dirty="0" smtClean="0">
                <a:latin typeface="Georgia" panose="02040502050405020303" pitchFamily="18" charset="0"/>
                <a:ea typeface="Tahoma" pitchFamily="34" charset="0"/>
                <a:cs typeface="Tahoma" pitchFamily="34" charset="0"/>
              </a:rPr>
              <a:t>antithesis </a:t>
            </a:r>
            <a:r>
              <a:rPr lang="en-GB" sz="3200" dirty="0">
                <a:latin typeface="Georgia" panose="02040502050405020303" pitchFamily="18" charset="0"/>
                <a:ea typeface="Tahoma" pitchFamily="34" charset="0"/>
                <a:cs typeface="Tahoma" pitchFamily="34" charset="0"/>
              </a:rPr>
              <a:t>of economic </a:t>
            </a:r>
            <a:r>
              <a:rPr lang="en-GB" sz="3200" dirty="0" smtClean="0">
                <a:latin typeface="Georgia" panose="02040502050405020303" pitchFamily="18" charset="0"/>
                <a:ea typeface="Tahoma" pitchFamily="34" charset="0"/>
                <a:cs typeface="Tahoma" pitchFamily="34" charset="0"/>
              </a:rPr>
              <a:t>progress.</a:t>
            </a:r>
            <a:endParaRPr lang="en-GB" sz="3600" dirty="0">
              <a:latin typeface="Georgia" panose="02040502050405020303" pitchFamily="18" charset="0"/>
              <a:ea typeface="Tahoma" pitchFamily="34" charset="0"/>
              <a:cs typeface="Tahoma" pitchFamily="34" charset="0"/>
            </a:endParaRPr>
          </a:p>
          <a:p>
            <a:pPr marL="350838" indent="-288925" algn="just">
              <a:spcAft>
                <a:spcPts val="1200"/>
              </a:spcAft>
              <a:buFont typeface="Arial" pitchFamily="34" charset="0"/>
              <a:buChar char="•"/>
            </a:pPr>
            <a:r>
              <a:rPr lang="en-GB" sz="3200" dirty="0">
                <a:latin typeface="Georgia" panose="02040502050405020303" pitchFamily="18" charset="0"/>
                <a:ea typeface="Tahoma" pitchFamily="34" charset="0"/>
                <a:cs typeface="Tahoma" pitchFamily="34" charset="0"/>
              </a:rPr>
              <a:t>Observed 400% increase in global economy with 60% degradation of major ecosystem goods and services over the past 100 years (World Economic Database, 2006</a:t>
            </a:r>
            <a:r>
              <a:rPr lang="en-GB" sz="3200" dirty="0" smtClean="0">
                <a:latin typeface="Georgia" panose="02040502050405020303" pitchFamily="18" charset="0"/>
                <a:ea typeface="Tahoma" pitchFamily="34" charset="0"/>
                <a:cs typeface="Tahoma" pitchFamily="34" charset="0"/>
              </a:rPr>
              <a:t>)</a:t>
            </a:r>
            <a:endParaRPr lang="en-GB" sz="3600" dirty="0">
              <a:latin typeface="Georgia" panose="02040502050405020303" pitchFamily="18" charset="0"/>
              <a:ea typeface="Tahoma" pitchFamily="34" charset="0"/>
              <a:cs typeface="Tahoma" pitchFamily="34" charset="0"/>
            </a:endParaRPr>
          </a:p>
          <a:p>
            <a:pPr marL="350838" indent="-288925" algn="just">
              <a:spcAft>
                <a:spcPts val="1200"/>
              </a:spcAft>
              <a:buFont typeface="Arial" pitchFamily="34" charset="0"/>
              <a:buChar char="•"/>
            </a:pPr>
            <a:r>
              <a:rPr lang="en-GB" sz="3200" dirty="0">
                <a:latin typeface="Georgia" panose="02040502050405020303" pitchFamily="18" charset="0"/>
                <a:ea typeface="Tahoma" pitchFamily="34" charset="0"/>
                <a:cs typeface="Tahoma" pitchFamily="34" charset="0"/>
              </a:rPr>
              <a:t>Identification of carbon-powered industrialization and other anthropogenic activities as the major causes of current and potential </a:t>
            </a:r>
            <a:r>
              <a:rPr lang="en-GB" sz="3200" dirty="0" smtClean="0">
                <a:latin typeface="Georgia" panose="02040502050405020303" pitchFamily="18" charset="0"/>
                <a:ea typeface="Tahoma" pitchFamily="34" charset="0"/>
                <a:cs typeface="Tahoma" pitchFamily="34" charset="0"/>
              </a:rPr>
              <a:t>environmental degradation</a:t>
            </a:r>
            <a:r>
              <a:rPr lang="en-GB" sz="3200" dirty="0">
                <a:latin typeface="Georgia" panose="02040502050405020303" pitchFamily="18" charset="0"/>
                <a:ea typeface="Tahoma" pitchFamily="34" charset="0"/>
                <a:cs typeface="Tahoma" pitchFamily="34" charset="0"/>
              </a:rPr>
              <a:t>.</a:t>
            </a:r>
          </a:p>
        </p:txBody>
      </p:sp>
      <p:sp>
        <p:nvSpPr>
          <p:cNvPr id="6" name="TextBox 5"/>
          <p:cNvSpPr txBox="1"/>
          <p:nvPr/>
        </p:nvSpPr>
        <p:spPr>
          <a:xfrm>
            <a:off x="0" y="-19894"/>
            <a:ext cx="12192000" cy="1292662"/>
          </a:xfrm>
          <a:prstGeom prst="rect">
            <a:avLst/>
          </a:prstGeom>
          <a:solidFill>
            <a:schemeClr val="accent6">
              <a:lumMod val="60000"/>
              <a:lumOff val="40000"/>
            </a:schemeClr>
          </a:solidFill>
          <a:ln w="38100">
            <a:solidFill>
              <a:srgbClr val="C00000"/>
            </a:solidFill>
          </a:ln>
        </p:spPr>
        <p:txBody>
          <a:bodyPr wrap="square" rtlCol="0" anchor="ctr">
            <a:spAutoFit/>
          </a:bodyPr>
          <a:lstStyle/>
          <a:p>
            <a:pPr algn="ctr"/>
            <a:r>
              <a:rPr lang="en-GB" sz="3900" b="1" dirty="0" smtClean="0">
                <a:latin typeface="Tahoma" pitchFamily="34" charset="0"/>
                <a:ea typeface="Tahoma" pitchFamily="34" charset="0"/>
                <a:cs typeface="Tahoma" pitchFamily="34" charset="0"/>
              </a:rPr>
              <a:t>KEY </a:t>
            </a:r>
            <a:r>
              <a:rPr lang="en-GB" sz="3900" b="1" dirty="0">
                <a:latin typeface="Tahoma" pitchFamily="34" charset="0"/>
                <a:ea typeface="Tahoma" pitchFamily="34" charset="0"/>
                <a:cs typeface="Tahoma" pitchFamily="34" charset="0"/>
              </a:rPr>
              <a:t>AXIOMS AND </a:t>
            </a:r>
            <a:r>
              <a:rPr lang="en-GB" sz="3900" b="1" dirty="0" smtClean="0">
                <a:latin typeface="Tahoma" pitchFamily="34" charset="0"/>
                <a:ea typeface="Tahoma" pitchFamily="34" charset="0"/>
                <a:cs typeface="Tahoma" pitchFamily="34" charset="0"/>
              </a:rPr>
              <a:t>RATIONALIZATION </a:t>
            </a:r>
            <a:r>
              <a:rPr lang="en-GB" sz="3900" b="1" dirty="0">
                <a:latin typeface="Tahoma" pitchFamily="34" charset="0"/>
                <a:ea typeface="Tahoma" pitchFamily="34" charset="0"/>
                <a:cs typeface="Tahoma" pitchFamily="34" charset="0"/>
              </a:rPr>
              <a:t>OF GREEN </a:t>
            </a:r>
            <a:r>
              <a:rPr lang="en-GB" sz="3900" b="1" dirty="0" smtClean="0">
                <a:latin typeface="Tahoma" pitchFamily="34" charset="0"/>
                <a:ea typeface="Tahoma" pitchFamily="34" charset="0"/>
                <a:cs typeface="Tahoma" pitchFamily="34" charset="0"/>
              </a:rPr>
              <a:t>ECONOMY </a:t>
            </a:r>
            <a:r>
              <a:rPr lang="en-GB" sz="3900" b="1" dirty="0" smtClean="0">
                <a:solidFill>
                  <a:srgbClr val="FF0000"/>
                </a:solidFill>
                <a:latin typeface="Tahoma" pitchFamily="34" charset="0"/>
                <a:ea typeface="Tahoma" pitchFamily="34" charset="0"/>
                <a:cs typeface="Tahoma" pitchFamily="34" charset="0"/>
              </a:rPr>
              <a:t>(1)</a:t>
            </a:r>
            <a:endParaRPr lang="en-GB" sz="3900" b="1" dirty="0">
              <a:solidFill>
                <a:srgbClr val="FF0000"/>
              </a:solidFill>
              <a:latin typeface="Tahoma" pitchFamily="34" charset="0"/>
              <a:ea typeface="Tahoma" pitchFamily="34" charset="0"/>
              <a:cs typeface="Tahoma" pitchFamily="34" charset="0"/>
            </a:endParaRPr>
          </a:p>
        </p:txBody>
      </p:sp>
      <p:sp>
        <p:nvSpPr>
          <p:cNvPr id="7" name="Rectangle 6"/>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9" name="Slide Number Placeholder 1"/>
          <p:cNvSpPr>
            <a:spLocks noGrp="1"/>
          </p:cNvSpPr>
          <p:nvPr>
            <p:ph type="sldNum" sz="quarter" idx="12"/>
          </p:nvPr>
        </p:nvSpPr>
        <p:spPr>
          <a:xfrm>
            <a:off x="9289142" y="6443713"/>
            <a:ext cx="2743200" cy="365125"/>
          </a:xfrm>
        </p:spPr>
        <p:txBody>
          <a:bodyPr/>
          <a:lstStyle/>
          <a:p>
            <a:fld id="{44B49888-45F7-45CE-BD68-FFD6770B3254}" type="slidenum">
              <a:rPr lang="en-US" smtClean="0"/>
              <a:t>6</a:t>
            </a:fld>
            <a:endParaRPr lang="en-US" dirty="0"/>
          </a:p>
        </p:txBody>
      </p:sp>
    </p:spTree>
    <p:extLst>
      <p:ext uri="{BB962C8B-B14F-4D97-AF65-F5344CB8AC3E}">
        <p14:creationId xmlns:p14="http://schemas.microsoft.com/office/powerpoint/2010/main" val="1453035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349" y="858957"/>
            <a:ext cx="11573301" cy="5909310"/>
          </a:xfrm>
          <a:prstGeom prst="rect">
            <a:avLst/>
          </a:prstGeom>
        </p:spPr>
        <p:txBody>
          <a:bodyPr wrap="square">
            <a:spAutoFit/>
          </a:bodyPr>
          <a:lstStyle/>
          <a:p>
            <a:pPr marL="350838" indent="-288925" algn="just">
              <a:buFont typeface="Arial" pitchFamily="34" charset="0"/>
              <a:buChar char="•"/>
            </a:pPr>
            <a:r>
              <a:rPr lang="en-GB" sz="3200" dirty="0" smtClean="0">
                <a:latin typeface="Tahoma" pitchFamily="34" charset="0"/>
                <a:ea typeface="Tahoma" pitchFamily="34" charset="0"/>
                <a:cs typeface="Tahoma" pitchFamily="34" charset="0"/>
              </a:rPr>
              <a:t>Technological </a:t>
            </a:r>
            <a:r>
              <a:rPr lang="en-GB" sz="3200" dirty="0">
                <a:latin typeface="Tahoma" pitchFamily="34" charset="0"/>
                <a:ea typeface="Tahoma" pitchFamily="34" charset="0"/>
                <a:cs typeface="Tahoma" pitchFamily="34" charset="0"/>
              </a:rPr>
              <a:t>innovations have made it possible, and in some cases, cost-effective to transform economies from brown to </a:t>
            </a:r>
            <a:r>
              <a:rPr lang="en-GB" sz="3200" dirty="0" smtClean="0">
                <a:latin typeface="Tahoma" pitchFamily="34" charset="0"/>
                <a:ea typeface="Tahoma" pitchFamily="34" charset="0"/>
                <a:cs typeface="Tahoma" pitchFamily="34" charset="0"/>
              </a:rPr>
              <a:t>green.</a:t>
            </a:r>
            <a:endParaRPr lang="en-GB" sz="3200" dirty="0">
              <a:latin typeface="Tahoma" pitchFamily="34" charset="0"/>
              <a:ea typeface="Tahoma" pitchFamily="34" charset="0"/>
              <a:cs typeface="Tahoma" pitchFamily="34" charset="0"/>
            </a:endParaRPr>
          </a:p>
          <a:p>
            <a:pPr marL="350838" indent="-288925" algn="just">
              <a:buFont typeface="Arial" pitchFamily="34" charset="0"/>
              <a:buChar char="•"/>
            </a:pPr>
            <a:endParaRPr lang="en-GB" sz="2600" dirty="0">
              <a:latin typeface="Tahoma" pitchFamily="34" charset="0"/>
              <a:ea typeface="Tahoma" pitchFamily="34" charset="0"/>
              <a:cs typeface="Tahoma" pitchFamily="34" charset="0"/>
            </a:endParaRPr>
          </a:p>
          <a:p>
            <a:pPr marL="350838" indent="-288925" algn="just">
              <a:buFont typeface="Arial" pitchFamily="34" charset="0"/>
              <a:buChar char="•"/>
            </a:pPr>
            <a:r>
              <a:rPr lang="en-GB" sz="3200" dirty="0" smtClean="0">
                <a:latin typeface="Tahoma" pitchFamily="34" charset="0"/>
                <a:ea typeface="Tahoma" pitchFamily="34" charset="0"/>
                <a:cs typeface="Tahoma" pitchFamily="34" charset="0"/>
              </a:rPr>
              <a:t>Comparative studies that show 2% addition allocation to greening economy for 50 years would make substantive gains over </a:t>
            </a:r>
            <a:r>
              <a:rPr lang="en-GB" sz="3200" b="1" dirty="0" smtClean="0">
                <a:latin typeface="Tahoma" pitchFamily="34" charset="0"/>
                <a:ea typeface="Tahoma" pitchFamily="34" charset="0"/>
                <a:cs typeface="Tahoma" pitchFamily="34" charset="0"/>
              </a:rPr>
              <a:t>business as usual (BAU).</a:t>
            </a:r>
          </a:p>
          <a:p>
            <a:pPr marL="350838" indent="-288925" algn="just">
              <a:buFont typeface="Arial" pitchFamily="34" charset="0"/>
              <a:buChar char="•"/>
            </a:pPr>
            <a:endParaRPr lang="en-GB" sz="3200" dirty="0">
              <a:latin typeface="Tahoma" pitchFamily="34" charset="0"/>
              <a:ea typeface="Tahoma" pitchFamily="34" charset="0"/>
              <a:cs typeface="Tahoma" pitchFamily="34" charset="0"/>
            </a:endParaRPr>
          </a:p>
          <a:p>
            <a:pPr marL="350838" indent="-288925" algn="just">
              <a:buFont typeface="Arial" pitchFamily="34" charset="0"/>
              <a:buChar char="•"/>
            </a:pPr>
            <a:r>
              <a:rPr lang="en-GB" sz="3200" dirty="0" smtClean="0">
                <a:latin typeface="Tahoma" pitchFamily="34" charset="0"/>
                <a:ea typeface="Tahoma" pitchFamily="34" charset="0"/>
                <a:cs typeface="Tahoma" pitchFamily="34" charset="0"/>
              </a:rPr>
              <a:t>Africa’s low industrialization level provides an opportunity to escape the lock-in to brown economy in the emerging </a:t>
            </a:r>
            <a:r>
              <a:rPr lang="en-GB" sz="3200" b="1" dirty="0" smtClean="0">
                <a:latin typeface="Tahoma" pitchFamily="34" charset="0"/>
                <a:ea typeface="Tahoma" pitchFamily="34" charset="0"/>
                <a:cs typeface="Tahoma" pitchFamily="34" charset="0"/>
              </a:rPr>
              <a:t>4</a:t>
            </a:r>
            <a:r>
              <a:rPr lang="en-GB" sz="3200" b="1" baseline="30000" dirty="0" smtClean="0">
                <a:latin typeface="Tahoma" pitchFamily="34" charset="0"/>
                <a:ea typeface="Tahoma" pitchFamily="34" charset="0"/>
                <a:cs typeface="Tahoma" pitchFamily="34" charset="0"/>
              </a:rPr>
              <a:t>th</a:t>
            </a:r>
            <a:r>
              <a:rPr lang="en-GB" sz="3200" b="1" dirty="0" smtClean="0">
                <a:latin typeface="Tahoma" pitchFamily="34" charset="0"/>
                <a:ea typeface="Tahoma" pitchFamily="34" charset="0"/>
                <a:cs typeface="Tahoma" pitchFamily="34" charset="0"/>
              </a:rPr>
              <a:t> Industrial Revolution (4IR).</a:t>
            </a:r>
          </a:p>
          <a:p>
            <a:pPr marL="350838" indent="-288925" algn="just">
              <a:buFont typeface="Arial" pitchFamily="34" charset="0"/>
              <a:buChar char="•"/>
            </a:pPr>
            <a:endParaRPr lang="en-GB" sz="3200" dirty="0">
              <a:latin typeface="Tahoma" pitchFamily="34" charset="0"/>
              <a:ea typeface="Tahoma" pitchFamily="34" charset="0"/>
              <a:cs typeface="Tahoma" pitchFamily="34" charset="0"/>
            </a:endParaRPr>
          </a:p>
        </p:txBody>
      </p:sp>
      <p:sp>
        <p:nvSpPr>
          <p:cNvPr id="6" name="TextBox 5"/>
          <p:cNvSpPr txBox="1"/>
          <p:nvPr/>
        </p:nvSpPr>
        <p:spPr>
          <a:xfrm>
            <a:off x="0" y="38"/>
            <a:ext cx="12192000" cy="684803"/>
          </a:xfrm>
          <a:prstGeom prst="rect">
            <a:avLst/>
          </a:prstGeom>
          <a:solidFill>
            <a:schemeClr val="accent6">
              <a:lumMod val="60000"/>
              <a:lumOff val="40000"/>
            </a:schemeClr>
          </a:solidFill>
          <a:ln w="38100">
            <a:solidFill>
              <a:srgbClr val="C00000"/>
            </a:solidFill>
          </a:ln>
        </p:spPr>
        <p:txBody>
          <a:bodyPr wrap="square" rtlCol="0">
            <a:spAutoFit/>
          </a:bodyPr>
          <a:lstStyle/>
          <a:p>
            <a:pPr algn="just"/>
            <a:endParaRPr lang="en-GB" sz="1050" b="1" dirty="0">
              <a:latin typeface="Tahoma" pitchFamily="34" charset="0"/>
              <a:ea typeface="Tahoma" pitchFamily="34" charset="0"/>
              <a:cs typeface="Tahoma" pitchFamily="34" charset="0"/>
            </a:endParaRPr>
          </a:p>
          <a:p>
            <a:pPr algn="ctr"/>
            <a:r>
              <a:rPr lang="en-GB" sz="2800" b="1" dirty="0">
                <a:latin typeface="Tahoma" pitchFamily="34" charset="0"/>
                <a:ea typeface="Tahoma" pitchFamily="34" charset="0"/>
                <a:cs typeface="Tahoma" pitchFamily="34" charset="0"/>
              </a:rPr>
              <a:t>KEY AXIOMS AND </a:t>
            </a:r>
            <a:r>
              <a:rPr lang="en-GB" sz="2800" b="1" dirty="0" smtClean="0">
                <a:latin typeface="Tahoma" pitchFamily="34" charset="0"/>
                <a:ea typeface="Tahoma" pitchFamily="34" charset="0"/>
                <a:cs typeface="Tahoma" pitchFamily="34" charset="0"/>
              </a:rPr>
              <a:t>RATIONALIZATION </a:t>
            </a:r>
            <a:r>
              <a:rPr lang="en-GB" sz="2800" b="1" dirty="0">
                <a:latin typeface="Tahoma" pitchFamily="34" charset="0"/>
                <a:ea typeface="Tahoma" pitchFamily="34" charset="0"/>
                <a:cs typeface="Tahoma" pitchFamily="34" charset="0"/>
              </a:rPr>
              <a:t>OF GREEN </a:t>
            </a:r>
            <a:r>
              <a:rPr lang="en-GB" sz="2800" b="1" dirty="0" smtClean="0">
                <a:latin typeface="Tahoma" pitchFamily="34" charset="0"/>
                <a:ea typeface="Tahoma" pitchFamily="34" charset="0"/>
                <a:cs typeface="Tahoma" pitchFamily="34" charset="0"/>
              </a:rPr>
              <a:t>ECONOMY </a:t>
            </a:r>
            <a:r>
              <a:rPr lang="en-GB" sz="2800" b="1" dirty="0" smtClean="0">
                <a:solidFill>
                  <a:srgbClr val="FF0000"/>
                </a:solidFill>
                <a:latin typeface="Tahoma" pitchFamily="34" charset="0"/>
                <a:ea typeface="Tahoma" pitchFamily="34" charset="0"/>
                <a:cs typeface="Tahoma" pitchFamily="34" charset="0"/>
              </a:rPr>
              <a:t>(</a:t>
            </a:r>
            <a:r>
              <a:rPr lang="en-GB" sz="2800" b="1" dirty="0">
                <a:solidFill>
                  <a:srgbClr val="FF0000"/>
                </a:solidFill>
                <a:latin typeface="Tahoma" pitchFamily="34" charset="0"/>
                <a:ea typeface="Tahoma" pitchFamily="34" charset="0"/>
                <a:cs typeface="Tahoma" pitchFamily="34" charset="0"/>
              </a:rPr>
              <a:t>2)</a:t>
            </a:r>
          </a:p>
        </p:txBody>
      </p:sp>
      <p:sp>
        <p:nvSpPr>
          <p:cNvPr id="5" name="Rectangle 4"/>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Slide Number Placeholder 1"/>
          <p:cNvSpPr>
            <a:spLocks noGrp="1"/>
          </p:cNvSpPr>
          <p:nvPr>
            <p:ph type="sldNum" sz="quarter" idx="12"/>
          </p:nvPr>
        </p:nvSpPr>
        <p:spPr>
          <a:xfrm>
            <a:off x="9245600" y="6414685"/>
            <a:ext cx="2743200" cy="365125"/>
          </a:xfrm>
        </p:spPr>
        <p:txBody>
          <a:bodyPr/>
          <a:lstStyle/>
          <a:p>
            <a:fld id="{44B49888-45F7-45CE-BD68-FFD6770B3254}" type="slidenum">
              <a:rPr lang="en-US" smtClean="0"/>
              <a:t>7</a:t>
            </a:fld>
            <a:endParaRPr lang="en-US" dirty="0"/>
          </a:p>
        </p:txBody>
      </p:sp>
    </p:spTree>
    <p:extLst>
      <p:ext uri="{BB962C8B-B14F-4D97-AF65-F5344CB8AC3E}">
        <p14:creationId xmlns:p14="http://schemas.microsoft.com/office/powerpoint/2010/main" val="1213543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33931" y="6372848"/>
            <a:ext cx="2743200" cy="365125"/>
          </a:xfrm>
        </p:spPr>
        <p:txBody>
          <a:bodyPr/>
          <a:lstStyle/>
          <a:p>
            <a:fld id="{D57F1E4F-1CFF-5643-939E-217C01CDF565}" type="slidenum">
              <a:rPr lang="en-US" smtClean="0"/>
              <a:pPr/>
              <a:t>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75" y="1091150"/>
            <a:ext cx="11286699" cy="5239883"/>
          </a:xfrm>
          <a:prstGeom prst="rect">
            <a:avLst/>
          </a:prstGeom>
          <a:ln w="38100">
            <a:solidFill>
              <a:schemeClr val="tx1"/>
            </a:solidFill>
          </a:ln>
        </p:spPr>
      </p:pic>
      <p:sp>
        <p:nvSpPr>
          <p:cNvPr id="5" name="Rectangle 4"/>
          <p:cNvSpPr/>
          <p:nvPr/>
        </p:nvSpPr>
        <p:spPr>
          <a:xfrm>
            <a:off x="450375" y="6382651"/>
            <a:ext cx="8939284" cy="400110"/>
          </a:xfrm>
          <a:prstGeom prst="rect">
            <a:avLst/>
          </a:prstGeom>
          <a:noFill/>
        </p:spPr>
        <p:txBody>
          <a:bodyPr wrap="square">
            <a:spAutoFit/>
          </a:bodyPr>
          <a:lstStyle/>
          <a:p>
            <a:r>
              <a:rPr lang="en-US" sz="2000" dirty="0"/>
              <a:t>SOURCE: ottomotors.com/blog/industry-4-0-connected-factory</a:t>
            </a:r>
          </a:p>
        </p:txBody>
      </p:sp>
      <p:sp>
        <p:nvSpPr>
          <p:cNvPr id="7" name="Rectangle 6"/>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Rectangle 7"/>
          <p:cNvSpPr/>
          <p:nvPr/>
        </p:nvSpPr>
        <p:spPr>
          <a:xfrm>
            <a:off x="0" y="11973"/>
            <a:ext cx="12192000" cy="954107"/>
          </a:xfrm>
          <a:prstGeom prst="rect">
            <a:avLst/>
          </a:prstGeom>
          <a:solidFill>
            <a:schemeClr val="accent6">
              <a:lumMod val="60000"/>
              <a:lumOff val="40000"/>
            </a:schemeClr>
          </a:solidFill>
          <a:ln w="57150">
            <a:solidFill>
              <a:srgbClr val="C00000"/>
            </a:solidFill>
          </a:ln>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GREEN ECONOMY IS TARGETED BY MOST COUNTRIES EVEN AS THE 4</a:t>
            </a:r>
            <a:r>
              <a:rPr lang="en-GB" sz="2800" b="1" baseline="30000" dirty="0">
                <a:latin typeface="Tahoma" panose="020B0604030504040204" pitchFamily="34" charset="0"/>
                <a:ea typeface="Tahoma" panose="020B0604030504040204" pitchFamily="34" charset="0"/>
                <a:cs typeface="Tahoma" panose="020B0604030504040204" pitchFamily="34" charset="0"/>
              </a:rPr>
              <a:t>TH</a:t>
            </a:r>
            <a:r>
              <a:rPr lang="en-GB" sz="2800" b="1" dirty="0">
                <a:latin typeface="Tahoma" panose="020B0604030504040204" pitchFamily="34" charset="0"/>
                <a:ea typeface="Tahoma" panose="020B0604030504040204" pitchFamily="34" charset="0"/>
                <a:cs typeface="Tahoma" panose="020B0604030504040204" pitchFamily="34" charset="0"/>
              </a:rPr>
              <a:t> INDUSTRIAL REVOLUTION UNFOLDS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8515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Sustainable Development Frame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245" y="1035485"/>
            <a:ext cx="10299510" cy="555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0" y="32780"/>
            <a:ext cx="12192000" cy="892552"/>
          </a:xfrm>
          <a:prstGeom prst="rect">
            <a:avLst/>
          </a:prstGeom>
          <a:solidFill>
            <a:schemeClr val="accent6">
              <a:lumMod val="60000"/>
              <a:lumOff val="40000"/>
            </a:schemeClr>
          </a:solidFill>
          <a:ln w="57150">
            <a:solidFill>
              <a:srgbClr val="C00000"/>
            </a:solidFill>
            <a:miter lim="800000"/>
            <a:headEnd/>
            <a:tailEnd/>
          </a:ln>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b="1" dirty="0" smtClean="0">
                <a:latin typeface="Tahoma" panose="020B0604030504040204" pitchFamily="34" charset="0"/>
                <a:ea typeface="Tahoma" panose="020B0604030504040204" pitchFamily="34" charset="0"/>
                <a:cs typeface="Tahoma" panose="020B0604030504040204" pitchFamily="34" charset="0"/>
              </a:rPr>
              <a:t>THE </a:t>
            </a:r>
            <a:r>
              <a:rPr lang="en-US" sz="3200" b="1" dirty="0">
                <a:latin typeface="Tahoma" panose="020B0604030504040204" pitchFamily="34" charset="0"/>
                <a:ea typeface="Tahoma" panose="020B0604030504040204" pitchFamily="34" charset="0"/>
                <a:cs typeface="Tahoma" panose="020B0604030504040204" pitchFamily="34" charset="0"/>
              </a:rPr>
              <a:t>SUSTAINABLE DEVELOPMENT </a:t>
            </a:r>
            <a:r>
              <a:rPr lang="en-US" sz="3200" b="1" dirty="0" smtClean="0">
                <a:latin typeface="Tahoma" panose="020B0604030504040204" pitchFamily="34" charset="0"/>
                <a:ea typeface="Tahoma" panose="020B0604030504040204" pitchFamily="34" charset="0"/>
                <a:cs typeface="Tahoma" panose="020B0604030504040204" pitchFamily="34" charset="0"/>
              </a:rPr>
              <a:t>CONTEXT</a:t>
            </a:r>
          </a:p>
          <a:p>
            <a:pPr algn="ctr" eaLnBrk="1" hangingPunct="1"/>
            <a:r>
              <a:rPr lang="en-US" sz="2000" b="1" dirty="0" smtClean="0">
                <a:latin typeface="Tahoma" panose="020B0604030504040204" pitchFamily="34" charset="0"/>
                <a:ea typeface="Tahoma" panose="020B0604030504040204" pitchFamily="34" charset="0"/>
                <a:cs typeface="Tahoma" panose="020B0604030504040204" pitchFamily="34" charset="0"/>
              </a:rPr>
              <a:t>(Inyang, 2016)</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2"/>
          </p:nvPr>
        </p:nvSpPr>
        <p:spPr>
          <a:xfrm>
            <a:off x="9333931" y="6410376"/>
            <a:ext cx="2743200" cy="365125"/>
          </a:xfrm>
        </p:spPr>
        <p:txBody>
          <a:bodyPr/>
          <a:lstStyle/>
          <a:p>
            <a:fld id="{101571F0-1D7A-473C-89E9-D6D5FF53EDBD}" type="slidenum">
              <a:rPr lang="en-US" smtClean="0"/>
              <a:t>9</a:t>
            </a:fld>
            <a:endParaRPr lang="en-US"/>
          </a:p>
        </p:txBody>
      </p:sp>
      <p:sp>
        <p:nvSpPr>
          <p:cNvPr id="7" name="Rectangle 6"/>
          <p:cNvSpPr/>
          <p:nvPr/>
        </p:nvSpPr>
        <p:spPr>
          <a:xfrm>
            <a:off x="0" y="0"/>
            <a:ext cx="12192000" cy="6858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3972706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3889</Words>
  <Application>Microsoft Office PowerPoint</Application>
  <PresentationFormat>Widescreen</PresentationFormat>
  <Paragraphs>379</Paragraphs>
  <Slides>50</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Algerian</vt:lpstr>
      <vt:lpstr>Arial</vt:lpstr>
      <vt:lpstr>Arial Black</vt:lpstr>
      <vt:lpstr>Buenard</vt:lpstr>
      <vt:lpstr>Calibri</vt:lpstr>
      <vt:lpstr>Calibri Light</vt:lpstr>
      <vt:lpstr>Footlight MT Light</vt:lpstr>
      <vt:lpstr>Georgia</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HOWEVER, ENERGY PRODUCTION AND USE, AND MATERIAL INVESTMENTS IN ECONOMIC DEVELOPMENT HAVE BOTH POSITIVE AND NEGATIVE IMPACTS THE POLLUTION BYPRODUCT OF ENERGY-INTENSIVE DEVELOPMENT OF THE “ASIA TIGER” COUNTRIES (2002)</vt:lpstr>
      <vt:lpstr>AIR POLLUTION (1)</vt:lpstr>
      <vt:lpstr>NIGHT-TIME SATELLITE PICTURES HAVE SHOWN THE INTENSITY OF GAS FLARING IN THE NIGER DELTA OF NIGERIA</vt:lpstr>
      <vt:lpstr>PowerPoint Presentation</vt:lpstr>
      <vt:lpstr>PowerPoint Presentation</vt:lpstr>
      <vt:lpstr>PowerPoint Presentation</vt:lpstr>
      <vt:lpstr>SURFACE WATER QUALITY DEGRADATION BY EXCESSIVE PRECIPITATION AND RUNOFF WITH EXCESSIVE EROSION IN SOME AFRICAN LOCALITIES</vt:lpstr>
      <vt:lpstr>PowerPoint Presentation</vt:lpstr>
      <vt:lpstr>PowerPoint Presentation</vt:lpstr>
      <vt:lpstr>PowerPoint Presentation</vt:lpstr>
      <vt:lpstr>PowerPoint Presentation</vt:lpstr>
      <vt:lpstr>THOUSANDS OF BURIED UNDERGROUND TANKS FOR PETROL ARE POSSIBLY LEAKING ALL OVER AFRICAN MUNICIPALITIES AND MAY CONTAMINATE BOREHOLE WATER WITH KNOWN IMPACTS ON HUMAN HEALTH WITHOUT MONITORING AND MITIGATIVE ACTIONS</vt:lpstr>
      <vt:lpstr>PowerPoint Presentation</vt:lpstr>
      <vt:lpstr>PowerPoint Presentation</vt:lpstr>
      <vt:lpstr>PowerPoint Presentation</vt:lpstr>
      <vt:lpstr>PowerPoint Presentation</vt:lpstr>
      <vt:lpstr>PowerPoint Presentation</vt:lpstr>
      <vt:lpstr>MASS EXPOSURE OF PEOPLE TO HYDROCARBON FUMES DURING QUEUES AT PETROL STATIONS IN AFRICA IS DAMAGING TO HUMAN HEALTH</vt:lpstr>
      <vt:lpstr>PowerPoint Presentation</vt:lpstr>
      <vt:lpstr>PowerPoint Presentation</vt:lpstr>
      <vt:lpstr>MINING WASTE PILES IN SOUTH AFRICA AND MANY MINERAL-RICH AFRICAN COUNTRIES CAN GENERATE HEALTH-DAMAGING GAMMA RADIATION THROUGH RADIOACTIVE DECAYS OF RADIOLOGICAL WASTES: THIS PROBLEM HAVE NOT BEEN INVESTIGATED MUCH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ENERGY SECTOR IS CRITICAL TO GREEN ECONOMY DEVELOPMENT AND A MAJOR SECTOR ON WHICH TO ENGAGE THE PRIVATE SECTOR </vt:lpstr>
      <vt:lpstr>OPTIONAL ENERGY SYSTEMS  (MAIN CATEGORIES)</vt:lpstr>
      <vt:lpstr>POSSIBLE MARKET EXPANSION MEASURES FOR RENEWABLE ENERGY SYSTEMS THAT THE PUBLIC SECTOR SHOULD PROMOTE IN ORDER TO GREEN THE ECONOMY (1)</vt:lpstr>
      <vt:lpstr>POSSIBLE MARKET EXPANSION MEASURES FOR RENEWABLE ENERGY SYSTEMS THAT THE PUBLIC SECTOR SHOULD PROMOTE IN ORDER TO GREEN THE ECONOMY (2)</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GEISE GISDAAD</dc:creator>
  <cp:lastModifiedBy>GEISE GISDAAD</cp:lastModifiedBy>
  <cp:revision>14</cp:revision>
  <dcterms:created xsi:type="dcterms:W3CDTF">2023-04-11T12:47:58Z</dcterms:created>
  <dcterms:modified xsi:type="dcterms:W3CDTF">2023-04-11T13:52:28Z</dcterms:modified>
</cp:coreProperties>
</file>