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7" r:id="rId2"/>
    <p:sldId id="258" r:id="rId3"/>
    <p:sldId id="260" r:id="rId4"/>
    <p:sldId id="274" r:id="rId5"/>
    <p:sldId id="431" r:id="rId6"/>
    <p:sldId id="432" r:id="rId7"/>
    <p:sldId id="420" r:id="rId8"/>
    <p:sldId id="381" r:id="rId9"/>
    <p:sldId id="382" r:id="rId10"/>
    <p:sldId id="275" r:id="rId11"/>
    <p:sldId id="276" r:id="rId12"/>
    <p:sldId id="278" r:id="rId13"/>
    <p:sldId id="285" r:id="rId14"/>
    <p:sldId id="349" r:id="rId15"/>
    <p:sldId id="331" r:id="rId16"/>
    <p:sldId id="348" r:id="rId17"/>
    <p:sldId id="272" r:id="rId18"/>
    <p:sldId id="273" r:id="rId19"/>
    <p:sldId id="409" r:id="rId20"/>
    <p:sldId id="323" r:id="rId21"/>
    <p:sldId id="418" r:id="rId22"/>
    <p:sldId id="308" r:id="rId23"/>
    <p:sldId id="435" r:id="rId24"/>
    <p:sldId id="284" r:id="rId25"/>
    <p:sldId id="421" r:id="rId26"/>
    <p:sldId id="261" r:id="rId27"/>
    <p:sldId id="441" r:id="rId28"/>
    <p:sldId id="454" r:id="rId29"/>
    <p:sldId id="437" r:id="rId30"/>
    <p:sldId id="384" r:id="rId31"/>
    <p:sldId id="442" r:id="rId32"/>
    <p:sldId id="385" r:id="rId33"/>
    <p:sldId id="401" r:id="rId34"/>
    <p:sldId id="311" r:id="rId35"/>
    <p:sldId id="440" r:id="rId36"/>
    <p:sldId id="334" r:id="rId37"/>
    <p:sldId id="266" r:id="rId38"/>
    <p:sldId id="269" r:id="rId39"/>
    <p:sldId id="271" r:id="rId40"/>
    <p:sldId id="361" r:id="rId41"/>
    <p:sldId id="434" r:id="rId42"/>
    <p:sldId id="447" r:id="rId43"/>
    <p:sldId id="429" r:id="rId44"/>
    <p:sldId id="427" r:id="rId45"/>
    <p:sldId id="360" r:id="rId46"/>
    <p:sldId id="310" r:id="rId47"/>
    <p:sldId id="309" r:id="rId48"/>
    <p:sldId id="436" r:id="rId49"/>
    <p:sldId id="315" r:id="rId50"/>
    <p:sldId id="353" r:id="rId51"/>
    <p:sldId id="362" r:id="rId52"/>
    <p:sldId id="438" r:id="rId53"/>
    <p:sldId id="439" r:id="rId54"/>
    <p:sldId id="426" r:id="rId55"/>
    <p:sldId id="347" r:id="rId56"/>
    <p:sldId id="410" r:id="rId57"/>
    <p:sldId id="411" r:id="rId58"/>
    <p:sldId id="448" r:id="rId59"/>
    <p:sldId id="428" r:id="rId60"/>
    <p:sldId id="430" r:id="rId61"/>
    <p:sldId id="414" r:id="rId62"/>
    <p:sldId id="449" r:id="rId63"/>
    <p:sldId id="402" r:id="rId64"/>
    <p:sldId id="350" r:id="rId65"/>
    <p:sldId id="400" r:id="rId66"/>
    <p:sldId id="415" r:id="rId67"/>
    <p:sldId id="450" r:id="rId68"/>
    <p:sldId id="419" r:id="rId69"/>
    <p:sldId id="416" r:id="rId70"/>
    <p:sldId id="262" r:id="rId71"/>
    <p:sldId id="345" r:id="rId72"/>
    <p:sldId id="366" r:id="rId73"/>
    <p:sldId id="399" r:id="rId74"/>
    <p:sldId id="307" r:id="rId75"/>
    <p:sldId id="367" r:id="rId76"/>
    <p:sldId id="365" r:id="rId77"/>
    <p:sldId id="363" r:id="rId78"/>
    <p:sldId id="422" r:id="rId79"/>
    <p:sldId id="370" r:id="rId80"/>
    <p:sldId id="368" r:id="rId81"/>
    <p:sldId id="376" r:id="rId82"/>
    <p:sldId id="371" r:id="rId83"/>
    <p:sldId id="316" r:id="rId84"/>
    <p:sldId id="433" r:id="rId85"/>
    <p:sldId id="301" r:id="rId86"/>
    <p:sldId id="359" r:id="rId87"/>
    <p:sldId id="387" r:id="rId88"/>
    <p:sldId id="317" r:id="rId89"/>
    <p:sldId id="372" r:id="rId90"/>
    <p:sldId id="451" r:id="rId91"/>
    <p:sldId id="383" r:id="rId92"/>
    <p:sldId id="423" r:id="rId93"/>
    <p:sldId id="424" r:id="rId94"/>
    <p:sldId id="425" r:id="rId95"/>
    <p:sldId id="386" r:id="rId96"/>
    <p:sldId id="358" r:id="rId97"/>
    <p:sldId id="373" r:id="rId98"/>
    <p:sldId id="318" r:id="rId99"/>
    <p:sldId id="319" r:id="rId100"/>
    <p:sldId id="374" r:id="rId101"/>
    <p:sldId id="379" r:id="rId102"/>
    <p:sldId id="452" r:id="rId103"/>
    <p:sldId id="453" r:id="rId104"/>
    <p:sldId id="377" r:id="rId105"/>
    <p:sldId id="378" r:id="rId10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sorterViewPr>
    <p:cViewPr>
      <p:scale>
        <a:sx n="200" d="100"/>
        <a:sy n="200" d="100"/>
      </p:scale>
      <p:origin x="0" y="-250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17A8CFF-35F4-48D0-8849-0F30DFF1203D}" type="datetimeFigureOut">
              <a:rPr lang="en-US" smtClean="0"/>
              <a:t>3/19/2024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1E134C3C-6AC0-42B6-AEB5-CB9428865B60}" type="slidenum">
              <a:rPr lang="en-US" smtClean="0"/>
              <a:t>‹#›</a:t>
            </a:fld>
            <a:endParaRPr lang="en-US"/>
          </a:p>
        </p:txBody>
      </p:sp>
    </p:spTree>
    <p:extLst>
      <p:ext uri="{BB962C8B-B14F-4D97-AF65-F5344CB8AC3E}">
        <p14:creationId xmlns:p14="http://schemas.microsoft.com/office/powerpoint/2010/main" val="123814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985C5-53FF-4DB9-A0C7-F742C3A84143}" type="slidenum">
              <a:rPr lang="en-US" smtClean="0"/>
              <a:pPr/>
              <a:t>4</a:t>
            </a:fld>
            <a:endParaRPr lang="en-US"/>
          </a:p>
        </p:txBody>
      </p:sp>
    </p:spTree>
    <p:extLst>
      <p:ext uri="{BB962C8B-B14F-4D97-AF65-F5344CB8AC3E}">
        <p14:creationId xmlns:p14="http://schemas.microsoft.com/office/powerpoint/2010/main" val="152443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985C5-53FF-4DB9-A0C7-F742C3A84143}" type="slidenum">
              <a:rPr lang="en-US" smtClean="0"/>
              <a:pPr/>
              <a:t>12</a:t>
            </a:fld>
            <a:endParaRPr lang="en-US"/>
          </a:p>
        </p:txBody>
      </p:sp>
    </p:spTree>
    <p:extLst>
      <p:ext uri="{BB962C8B-B14F-4D97-AF65-F5344CB8AC3E}">
        <p14:creationId xmlns:p14="http://schemas.microsoft.com/office/powerpoint/2010/main" val="257247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985C5-53FF-4DB9-A0C7-F742C3A84143}" type="slidenum">
              <a:rPr lang="en-US" smtClean="0"/>
              <a:pPr/>
              <a:t>24</a:t>
            </a:fld>
            <a:endParaRPr lang="en-US"/>
          </a:p>
        </p:txBody>
      </p:sp>
    </p:spTree>
    <p:extLst>
      <p:ext uri="{BB962C8B-B14F-4D97-AF65-F5344CB8AC3E}">
        <p14:creationId xmlns:p14="http://schemas.microsoft.com/office/powerpoint/2010/main" val="118901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B01E9-9339-4FF5-9056-BD609191AF53}" type="slidenum">
              <a:rPr lang="en-US" smtClean="0"/>
              <a:t>98</a:t>
            </a:fld>
            <a:endParaRPr lang="en-US"/>
          </a:p>
        </p:txBody>
      </p:sp>
    </p:spTree>
    <p:extLst>
      <p:ext uri="{BB962C8B-B14F-4D97-AF65-F5344CB8AC3E}">
        <p14:creationId xmlns:p14="http://schemas.microsoft.com/office/powerpoint/2010/main" val="317480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E9E945-A83B-4EF5-8EA9-E959431EBB46}"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371496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9E945-A83B-4EF5-8EA9-E959431EBB46}"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243710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9E945-A83B-4EF5-8EA9-E959431EBB46}"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157934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9E945-A83B-4EF5-8EA9-E959431EBB46}"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157902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CE9E945-A83B-4EF5-8EA9-E959431EBB46}"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386685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E9E945-A83B-4EF5-8EA9-E959431EBB46}"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285104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E9E945-A83B-4EF5-8EA9-E959431EBB46}"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30300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E9E945-A83B-4EF5-8EA9-E959431EBB46}"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1294418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9E945-A83B-4EF5-8EA9-E959431EBB46}"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106291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E9E945-A83B-4EF5-8EA9-E959431EBB46}"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291477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CE9E945-A83B-4EF5-8EA9-E959431EBB46}"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92F4A-C1D9-4A67-AC3A-6FF6E081CBBD}" type="slidenum">
              <a:rPr lang="en-US" smtClean="0"/>
              <a:t>‹#›</a:t>
            </a:fld>
            <a:endParaRPr lang="en-US"/>
          </a:p>
        </p:txBody>
      </p:sp>
    </p:spTree>
    <p:extLst>
      <p:ext uri="{BB962C8B-B14F-4D97-AF65-F5344CB8AC3E}">
        <p14:creationId xmlns:p14="http://schemas.microsoft.com/office/powerpoint/2010/main" val="24501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9E945-A83B-4EF5-8EA9-E959431EBB46}" type="datetimeFigureOut">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92F4A-C1D9-4A67-AC3A-6FF6E081CBBD}" type="slidenum">
              <a:rPr lang="en-US" smtClean="0"/>
              <a:t>‹#›</a:t>
            </a:fld>
            <a:endParaRPr lang="en-US"/>
          </a:p>
        </p:txBody>
      </p:sp>
    </p:spTree>
    <p:extLst>
      <p:ext uri="{BB962C8B-B14F-4D97-AF65-F5344CB8AC3E}">
        <p14:creationId xmlns:p14="http://schemas.microsoft.com/office/powerpoint/2010/main" val="1916324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wmf"/><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arth.columbia.edu/news/2004/story10-29-04.html"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issafrica.org/iss-today/climate-finance-isnt-reaching-southern-africas-most-vulnerable"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www.planetware.com/map/south-africa-south-africa-minerals-and-industries-map-saf-afs4.htm"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6.wmf"/><Relationship Id="rId5" Type="http://schemas.openxmlformats.org/officeDocument/2006/relationships/oleObject" Target="../embeddings/oleObject6.bin"/><Relationship Id="rId4" Type="http://schemas.openxmlformats.org/officeDocument/2006/relationships/image" Target="../media/image25.wmf"/></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www.globalquakemodel.org/GEMNews/south-africa-hazard-map-201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briefly.co.za/15459-worst-natural-disasters-south-Africa.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1.wmf"/><Relationship Id="rId5" Type="http://schemas.openxmlformats.org/officeDocument/2006/relationships/oleObject" Target="../embeddings/oleObject8.bin"/><Relationship Id="rId4" Type="http://schemas.openxmlformats.org/officeDocument/2006/relationships/image" Target="../media/image8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121440-ADF8-451D-A982-533D5BF771A6}"/>
              </a:ext>
            </a:extLst>
          </p:cNvPr>
          <p:cNvSpPr txBox="1"/>
          <p:nvPr/>
        </p:nvSpPr>
        <p:spPr>
          <a:xfrm>
            <a:off x="0" y="0"/>
            <a:ext cx="12192000" cy="954091"/>
          </a:xfrm>
          <a:prstGeom prst="rect">
            <a:avLst/>
          </a:prstGeom>
          <a:solidFill>
            <a:srgbClr val="FFFF00"/>
          </a:solidFill>
          <a:ln w="57150">
            <a:solidFill>
              <a:schemeClr val="tx1"/>
            </a:solidFill>
          </a:ln>
        </p:spPr>
        <p:txBody>
          <a:bodyPr wrap="square" lIns="91424" tIns="45712" rIns="91424" bIns="45712" rtlCol="0">
            <a:spAutoFit/>
          </a:bodyPr>
          <a:lstStyle/>
          <a:p>
            <a:pPr algn="ctr"/>
            <a:r>
              <a:rPr lang="en-US" sz="2800" b="1" dirty="0" smtClean="0">
                <a:latin typeface="Tahoma" pitchFamily="34" charset="0"/>
                <a:ea typeface="Tahoma" pitchFamily="34" charset="0"/>
                <a:cs typeface="Tahoma" pitchFamily="34" charset="0"/>
              </a:rPr>
              <a:t>FEATURES AND APPROACHES TO MANAGEMENT OF NATURAL DISASTERS WITH PARTICULAR EMPHASIS ON SOUTHERN AFRICA</a:t>
            </a:r>
            <a:endParaRPr lang="en-US" sz="28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11642"/>
            <a:ext cx="121920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tabLst>
                <a:tab pos="114300" algn="l"/>
              </a:tabLst>
            </a:pPr>
            <a:r>
              <a:rPr lang="en-US" sz="2800" b="1" dirty="0" smtClean="0">
                <a:solidFill>
                  <a:srgbClr val="FF0000"/>
                </a:solidFill>
                <a:latin typeface="Times New Roman" panose="02020603050405020304" pitchFamily="18" charset="0"/>
                <a:cs typeface="Times New Roman" panose="02020603050405020304" pitchFamily="18" charset="0"/>
              </a:rPr>
              <a:t>SEMINAR LECTURE 2</a:t>
            </a:r>
          </a:p>
          <a:p>
            <a:pPr algn="ctr">
              <a:tabLst>
                <a:tab pos="114300" algn="l"/>
              </a:tabLst>
            </a:pPr>
            <a:endParaRPr lang="en-US" sz="500" b="1" dirty="0" smtClean="0">
              <a:latin typeface="Times New Roman" panose="02020603050405020304" pitchFamily="18" charset="0"/>
              <a:cs typeface="Times New Roman" panose="02020603050405020304" pitchFamily="18" charset="0"/>
            </a:endParaRPr>
          </a:p>
          <a:p>
            <a:pPr algn="ctr">
              <a:tabLst>
                <a:tab pos="114300" algn="l"/>
              </a:tabLst>
            </a:pPr>
            <a:r>
              <a:rPr lang="en-US" sz="2000" i="1" dirty="0" smtClean="0">
                <a:latin typeface="Times New Roman" panose="02020603050405020304" pitchFamily="18" charset="0"/>
                <a:cs typeface="Times New Roman" panose="02020603050405020304" pitchFamily="18" charset="0"/>
              </a:rPr>
              <a:t>by</a:t>
            </a:r>
            <a:endParaRPr lang="en-US" sz="2000" i="1" dirty="0">
              <a:latin typeface="Times New Roman" panose="02020603050405020304" pitchFamily="18" charset="0"/>
              <a:cs typeface="Times New Roman" panose="02020603050405020304" pitchFamily="18" charset="0"/>
            </a:endParaRPr>
          </a:p>
          <a:p>
            <a:pPr algn="ctr">
              <a:tabLst>
                <a:tab pos="114300" algn="l"/>
              </a:tabLst>
            </a:pPr>
            <a:endParaRPr lang="en-US" sz="500" dirty="0">
              <a:latin typeface="Times New Roman" panose="02020603050405020304" pitchFamily="18" charset="0"/>
              <a:cs typeface="Times New Roman" panose="02020603050405020304" pitchFamily="18" charset="0"/>
            </a:endParaRPr>
          </a:p>
          <a:p>
            <a:pPr algn="ctr">
              <a:tabLst>
                <a:tab pos="114300" algn="l"/>
              </a:tabLst>
            </a:pPr>
            <a:r>
              <a:rPr lang="en-US" sz="2400" b="1" dirty="0">
                <a:latin typeface="Tahoma" panose="020B0604030504040204" pitchFamily="34" charset="0"/>
                <a:ea typeface="Tahoma" panose="020B0604030504040204" pitchFamily="34" charset="0"/>
                <a:cs typeface="Tahoma" panose="020B0604030504040204" pitchFamily="34" charset="0"/>
              </a:rPr>
              <a:t>Prof. Hilary I. Inyang</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a:tabLst>
                <a:tab pos="114300" algn="l"/>
              </a:tabLst>
            </a:pPr>
            <a:r>
              <a:rPr lang="en-US" sz="1400" i="1" dirty="0" smtClean="0">
                <a:latin typeface="Times New Roman" panose="02020603050405020304" pitchFamily="18" charset="0"/>
                <a:cs typeface="Times New Roman" panose="02020603050405020304" pitchFamily="18" charset="0"/>
              </a:rPr>
              <a:t>Founding Director and Distinguished Professor, Global Institute for Sustainable Development, Advanced Analyses and Design (GISDAAD), Concord, NC, USA; Former Chairman, Science Advisory Board (Engineering Committee) United States Environmental Protection Agency, Washington DC, USA; and Honorary President, International Society for Environmental Geotechnology (ISEG), Nanjing, China.</a:t>
            </a:r>
            <a:endParaRPr lang="en-US" sz="1400" i="1" dirty="0">
              <a:latin typeface="Times New Roman" panose="02020603050405020304" pitchFamily="18" charset="0"/>
              <a:cs typeface="Times New Roman" panose="02020603050405020304" pitchFamily="18" charset="0"/>
            </a:endParaRPr>
          </a:p>
          <a:p>
            <a:pPr algn="ctr">
              <a:tabLst>
                <a:tab pos="114300" algn="l"/>
              </a:tabLst>
            </a:pPr>
            <a:endParaRPr lang="en-US" sz="500" i="1" dirty="0">
              <a:latin typeface="Times New Roman" panose="02020603050405020304" pitchFamily="18" charset="0"/>
              <a:cs typeface="Times New Roman" panose="02020603050405020304" pitchFamily="18" charset="0"/>
            </a:endParaRPr>
          </a:p>
          <a:p>
            <a:pPr algn="ctr">
              <a:tabLst>
                <a:tab pos="114300" algn="l"/>
              </a:tabLst>
            </a:pPr>
            <a:r>
              <a:rPr lang="en-US" sz="2000" i="1" dirty="0">
                <a:latin typeface="Times New Roman" panose="02020603050405020304" pitchFamily="18" charset="0"/>
                <a:cs typeface="Times New Roman" panose="02020603050405020304" pitchFamily="18" charset="0"/>
              </a:rPr>
              <a:t>at </a:t>
            </a:r>
            <a:r>
              <a:rPr lang="en-US" sz="2000" i="1" dirty="0" smtClean="0">
                <a:latin typeface="Times New Roman" panose="02020603050405020304" pitchFamily="18" charset="0"/>
                <a:cs typeface="Times New Roman" panose="02020603050405020304" pitchFamily="18" charset="0"/>
              </a:rPr>
              <a:t>the</a:t>
            </a:r>
          </a:p>
          <a:p>
            <a:pPr algn="ctr">
              <a:tabLst>
                <a:tab pos="114300" algn="l"/>
              </a:tabLst>
            </a:pPr>
            <a:endParaRPr lang="en-US" sz="2000" i="1" dirty="0" smtClean="0">
              <a:latin typeface="Times New Roman" panose="02020603050405020304" pitchFamily="18" charset="0"/>
              <a:cs typeface="Times New Roman" panose="02020603050405020304" pitchFamily="18" charset="0"/>
            </a:endParaRPr>
          </a:p>
          <a:p>
            <a:pPr algn="ctr">
              <a:tabLst>
                <a:tab pos="114300" algn="l"/>
              </a:tabLst>
            </a:pPr>
            <a:endParaRPr lang="en-US" sz="2000" i="1" dirty="0">
              <a:latin typeface="Times New Roman" panose="02020603050405020304" pitchFamily="18" charset="0"/>
              <a:cs typeface="Times New Roman" panose="02020603050405020304" pitchFamily="18" charset="0"/>
            </a:endParaRPr>
          </a:p>
          <a:p>
            <a:pPr algn="ctr">
              <a:tabLst>
                <a:tab pos="114300" algn="l"/>
              </a:tabLst>
            </a:pPr>
            <a:endParaRPr lang="en-US" sz="2000" i="1" dirty="0">
              <a:latin typeface="Times New Roman" panose="02020603050405020304" pitchFamily="18" charset="0"/>
              <a:cs typeface="Times New Roman" panose="02020603050405020304" pitchFamily="18" charset="0"/>
            </a:endParaRPr>
          </a:p>
          <a:p>
            <a:pPr algn="ctr">
              <a:tabLst>
                <a:tab pos="114300" algn="l"/>
              </a:tabLst>
            </a:pPr>
            <a:endParaRPr lang="en-US" sz="2000" i="1" dirty="0">
              <a:latin typeface="Times New Roman" panose="02020603050405020304" pitchFamily="18" charset="0"/>
              <a:cs typeface="Times New Roman" panose="02020603050405020304" pitchFamily="18" charset="0"/>
            </a:endParaRPr>
          </a:p>
          <a:p>
            <a:pPr algn="ctr">
              <a:tabLst>
                <a:tab pos="114300" algn="l"/>
              </a:tabLst>
            </a:pPr>
            <a:endParaRPr lang="en-US" sz="2000" i="1" dirty="0">
              <a:latin typeface="Times New Roman" panose="02020603050405020304" pitchFamily="18" charset="0"/>
              <a:cs typeface="Times New Roman" panose="02020603050405020304" pitchFamily="18" charset="0"/>
            </a:endParaRPr>
          </a:p>
          <a:p>
            <a:pPr algn="ctr">
              <a:tabLst>
                <a:tab pos="114300" algn="l"/>
              </a:tabLst>
            </a:pPr>
            <a:r>
              <a:rPr lang="en-US" sz="2100" b="1" dirty="0" smtClean="0">
                <a:solidFill>
                  <a:srgbClr val="0070C0"/>
                </a:solidFill>
                <a:latin typeface="Times New Roman" panose="02020603050405020304" pitchFamily="18" charset="0"/>
                <a:cs typeface="Times New Roman" panose="02020603050405020304" pitchFamily="18" charset="0"/>
              </a:rPr>
              <a:t>Developmental, Capable and Ethical State (DCES) Division,</a:t>
            </a:r>
          </a:p>
          <a:p>
            <a:pPr algn="ctr">
              <a:tabLst>
                <a:tab pos="114300" algn="l"/>
              </a:tabLst>
            </a:pPr>
            <a:r>
              <a:rPr lang="en-US" sz="2100" b="1" dirty="0" smtClean="0">
                <a:solidFill>
                  <a:srgbClr val="0070C0"/>
                </a:solidFill>
                <a:latin typeface="Times New Roman" panose="02020603050405020304" pitchFamily="18" charset="0"/>
                <a:cs typeface="Times New Roman" panose="02020603050405020304" pitchFamily="18" charset="0"/>
              </a:rPr>
              <a:t>HUMAN SCIENCES RESEARCH COUNCIL (HSRC) OF SOUTH AFRICA</a:t>
            </a:r>
          </a:p>
          <a:p>
            <a:pPr algn="ctr">
              <a:tabLst>
                <a:tab pos="114300" algn="l"/>
              </a:tabLst>
            </a:pPr>
            <a:r>
              <a:rPr lang="en-US" sz="2400" dirty="0" smtClean="0">
                <a:latin typeface="Times New Roman" panose="02020603050405020304" pitchFamily="18" charset="0"/>
                <a:cs typeface="Times New Roman" panose="02020603050405020304" pitchFamily="18" charset="0"/>
              </a:rPr>
              <a:t>Republic of South Africa, Pretoria, South Africa.</a:t>
            </a:r>
            <a:endParaRPr lang="en-US" sz="2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2" name="TextBox 1"/>
          <p:cNvSpPr txBox="1"/>
          <p:nvPr/>
        </p:nvSpPr>
        <p:spPr>
          <a:xfrm>
            <a:off x="0" y="5934364"/>
            <a:ext cx="12192000" cy="907941"/>
          </a:xfrm>
          <a:prstGeom prst="rect">
            <a:avLst/>
          </a:prstGeom>
          <a:solidFill>
            <a:srgbClr val="FFFF00"/>
          </a:solidFill>
          <a:ln w="57150">
            <a:solidFill>
              <a:schemeClr val="tx1"/>
            </a:solidFill>
          </a:ln>
        </p:spPr>
        <p:txBody>
          <a:bodyPr wrap="square" rtlCol="0">
            <a:spAutoFit/>
          </a:bodyPr>
          <a:lstStyle/>
          <a:p>
            <a:pPr algn="ctr">
              <a:spcAft>
                <a:spcPts val="600"/>
              </a:spcAft>
              <a:tabLst>
                <a:tab pos="114300" algn="l"/>
              </a:tabLst>
            </a:pPr>
            <a:endParaRPr lang="en-US" sz="1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tabLst>
                <a:tab pos="114300" algn="l"/>
              </a:tabLst>
            </a:pP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VENUE</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HSRC, Pretoria, South Africa</a:t>
            </a:r>
            <a:endParaRPr lang="en-US" b="1" dirty="0">
              <a:latin typeface="Tahoma" panose="020B0604030504040204" pitchFamily="34" charset="0"/>
              <a:ea typeface="Tahoma" panose="020B0604030504040204" pitchFamily="34" charset="0"/>
              <a:cs typeface="Tahoma" panose="020B0604030504040204" pitchFamily="34" charset="0"/>
            </a:endParaRPr>
          </a:p>
          <a:p>
            <a:pPr algn="ctr">
              <a:spcAft>
                <a:spcPts val="600"/>
              </a:spcAft>
              <a:tabLst>
                <a:tab pos="114300" algn="l"/>
              </a:tabLst>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DATE:</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Monday, March 25, 2024 			</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TIME</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smtClean="0">
                <a:latin typeface="Tahoma" panose="020B0604030504040204" pitchFamily="34" charset="0"/>
                <a:ea typeface="Tahoma" panose="020B0604030504040204" pitchFamily="34" charset="0"/>
                <a:cs typeface="Tahoma" panose="020B0604030504040204" pitchFamily="34" charset="0"/>
              </a:rPr>
              <a:t>10:00 - 12:00 Noon (SA Time)</a:t>
            </a:r>
          </a:p>
          <a:p>
            <a:pPr algn="ctr">
              <a:spcAft>
                <a:spcPts val="600"/>
              </a:spcAft>
              <a:tabLst>
                <a:tab pos="114300" algn="l"/>
              </a:tabLst>
            </a:pPr>
            <a:endParaRPr lang="en-US" sz="100" b="1" dirty="0">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bwMode="auto">
          <a:xfrm>
            <a:off x="4419080" y="3439237"/>
            <a:ext cx="2923415" cy="1296538"/>
          </a:xfrm>
          <a:prstGeom prst="rect">
            <a:avLst/>
          </a:prstGeom>
          <a:noFill/>
          <a:ln>
            <a:noFill/>
          </a:ln>
        </p:spPr>
      </p:pic>
    </p:spTree>
    <p:extLst>
      <p:ext uri="{BB962C8B-B14F-4D97-AF65-F5344CB8AC3E}">
        <p14:creationId xmlns:p14="http://schemas.microsoft.com/office/powerpoint/2010/main" val="1265579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4927"/>
            <a:ext cx="12192000" cy="990600"/>
          </a:xfrm>
          <a:solidFill>
            <a:srgbClr val="FFFF00"/>
          </a:solidFill>
          <a:ln w="38100">
            <a:solidFill>
              <a:schemeClr val="tx1"/>
            </a:solidFill>
          </a:ln>
        </p:spPr>
        <p:txBody>
          <a:bodyPr>
            <a:no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THE IMPORTANT SCALING PARAMETERS FOR NATURAL HAZARDS</a:t>
            </a:r>
          </a:p>
        </p:txBody>
      </p:sp>
      <p:sp>
        <p:nvSpPr>
          <p:cNvPr id="6" name="Rectangle 5"/>
          <p:cNvSpPr/>
          <p:nvPr/>
        </p:nvSpPr>
        <p:spPr>
          <a:xfrm>
            <a:off x="350292" y="1125335"/>
            <a:ext cx="11491415" cy="5503460"/>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8" name="TextBox 17"/>
          <p:cNvSpPr txBox="1"/>
          <p:nvPr/>
        </p:nvSpPr>
        <p:spPr>
          <a:xfrm>
            <a:off x="2001855" y="2022676"/>
            <a:ext cx="1646605" cy="369332"/>
          </a:xfrm>
          <a:prstGeom prst="rect">
            <a:avLst/>
          </a:prstGeom>
          <a:noFill/>
          <a:ln w="19050">
            <a:solidFill>
              <a:schemeClr val="tx1"/>
            </a:solidFill>
          </a:ln>
        </p:spPr>
        <p:txBody>
          <a:bodyPr wrap="none" rtlCol="0">
            <a:spAutoFit/>
          </a:bodyPr>
          <a:lstStyle/>
          <a:p>
            <a:r>
              <a:rPr lang="en-US" b="1" dirty="0">
                <a:latin typeface="Times New Roman" panose="02020603050405020304" pitchFamily="18" charset="0"/>
                <a:cs typeface="Times New Roman" panose="02020603050405020304" pitchFamily="18" charset="0"/>
              </a:rPr>
              <a:t>MAGNITUDE</a:t>
            </a:r>
          </a:p>
        </p:txBody>
      </p:sp>
      <p:sp>
        <p:nvSpPr>
          <p:cNvPr id="19" name="TextBox 18"/>
          <p:cNvSpPr txBox="1"/>
          <p:nvPr/>
        </p:nvSpPr>
        <p:spPr>
          <a:xfrm>
            <a:off x="1981200" y="3777734"/>
            <a:ext cx="1864613" cy="369332"/>
          </a:xfrm>
          <a:prstGeom prst="rect">
            <a:avLst/>
          </a:prstGeom>
          <a:noFill/>
          <a:ln w="19050">
            <a:solidFill>
              <a:schemeClr val="tx1"/>
            </a:solidFill>
          </a:ln>
        </p:spPr>
        <p:txBody>
          <a:bodyPr wrap="none" rtlCol="0">
            <a:spAutoFit/>
          </a:bodyPr>
          <a:lstStyle/>
          <a:p>
            <a:r>
              <a:rPr lang="en-US" b="1" dirty="0">
                <a:latin typeface="Times New Roman" panose="02020603050405020304" pitchFamily="18" charset="0"/>
                <a:cs typeface="Times New Roman" panose="02020603050405020304" pitchFamily="18" charset="0"/>
              </a:rPr>
              <a:t>TRANSCIENCE</a:t>
            </a:r>
          </a:p>
        </p:txBody>
      </p:sp>
      <p:sp>
        <p:nvSpPr>
          <p:cNvPr id="20" name="TextBox 19"/>
          <p:cNvSpPr txBox="1"/>
          <p:nvPr/>
        </p:nvSpPr>
        <p:spPr>
          <a:xfrm>
            <a:off x="1981200" y="5228537"/>
            <a:ext cx="1824251" cy="369332"/>
          </a:xfrm>
          <a:prstGeom prst="rect">
            <a:avLst/>
          </a:prstGeom>
          <a:noFill/>
          <a:ln w="19050">
            <a:solidFill>
              <a:schemeClr val="tx1"/>
            </a:solidFill>
          </a:ln>
        </p:spPr>
        <p:txBody>
          <a:bodyPr wrap="square" rtlCol="0">
            <a:spAutoFit/>
          </a:bodyPr>
          <a:lstStyle/>
          <a:p>
            <a:r>
              <a:rPr lang="en-US" b="1" dirty="0">
                <a:latin typeface="Times New Roman" panose="02020603050405020304" pitchFamily="18" charset="0"/>
                <a:cs typeface="Times New Roman" panose="02020603050405020304" pitchFamily="18" charset="0"/>
              </a:rPr>
              <a:t>FREQUENCY</a:t>
            </a:r>
          </a:p>
        </p:txBody>
      </p:sp>
      <p:sp>
        <p:nvSpPr>
          <p:cNvPr id="21" name="TextBox 20"/>
          <p:cNvSpPr txBox="1"/>
          <p:nvPr/>
        </p:nvSpPr>
        <p:spPr>
          <a:xfrm>
            <a:off x="5103722" y="1351002"/>
            <a:ext cx="4281878" cy="415498"/>
          </a:xfrm>
          <a:prstGeom prst="rect">
            <a:avLst/>
          </a:prstGeom>
          <a:noFill/>
          <a:ln w="19050">
            <a:solidFill>
              <a:schemeClr val="tx1"/>
            </a:solidFill>
          </a:ln>
        </p:spPr>
        <p:txBody>
          <a:bodyPr wrap="none" rtlCol="0">
            <a:spAutoFit/>
          </a:bodyPr>
          <a:lstStyle/>
          <a:p>
            <a:r>
              <a:rPr lang="en-US" sz="2100" b="1" dirty="0">
                <a:latin typeface="Times New Roman" panose="02020603050405020304" pitchFamily="18" charset="0"/>
                <a:cs typeface="Times New Roman" panose="02020603050405020304" pitchFamily="18" charset="0"/>
              </a:rPr>
              <a:t>Scale of damage from a single event</a:t>
            </a:r>
          </a:p>
        </p:txBody>
      </p:sp>
      <p:sp>
        <p:nvSpPr>
          <p:cNvPr id="22" name="Rectangle 21"/>
          <p:cNvSpPr/>
          <p:nvPr/>
        </p:nvSpPr>
        <p:spPr>
          <a:xfrm>
            <a:off x="5105401" y="2637192"/>
            <a:ext cx="5486758" cy="415498"/>
          </a:xfrm>
          <a:prstGeom prst="rect">
            <a:avLst/>
          </a:prstGeom>
          <a:ln w="19050">
            <a:solidFill>
              <a:schemeClr val="tx1"/>
            </a:solidFill>
          </a:ln>
        </p:spPr>
        <p:txBody>
          <a:bodyPr wrap="none">
            <a:spAutoFit/>
          </a:bodyPr>
          <a:lstStyle/>
          <a:p>
            <a:r>
              <a:rPr lang="en-US" sz="2100" b="1" dirty="0">
                <a:latin typeface="Times New Roman" panose="02020603050405020304" pitchFamily="18" charset="0"/>
                <a:cs typeface="Times New Roman" panose="02020603050405020304" pitchFamily="18" charset="0"/>
              </a:rPr>
              <a:t> Areal coverage of direct and indirect impacts </a:t>
            </a:r>
          </a:p>
        </p:txBody>
      </p:sp>
      <p:sp>
        <p:nvSpPr>
          <p:cNvPr id="23" name="Rectangle 22"/>
          <p:cNvSpPr/>
          <p:nvPr/>
        </p:nvSpPr>
        <p:spPr>
          <a:xfrm>
            <a:off x="5103721" y="3266457"/>
            <a:ext cx="1822935" cy="415498"/>
          </a:xfrm>
          <a:prstGeom prst="rect">
            <a:avLst/>
          </a:prstGeom>
          <a:ln w="19050">
            <a:solidFill>
              <a:schemeClr val="tx1"/>
            </a:solidFill>
          </a:ln>
        </p:spPr>
        <p:txBody>
          <a:bodyPr wrap="none">
            <a:spAutoFit/>
          </a:bodyPr>
          <a:lstStyle/>
          <a:p>
            <a:r>
              <a:rPr lang="en-US" sz="2100" b="1" dirty="0">
                <a:latin typeface="Times New Roman" panose="02020603050405020304" pitchFamily="18" charset="0"/>
                <a:cs typeface="Times New Roman" panose="02020603050405020304" pitchFamily="18" charset="0"/>
              </a:rPr>
              <a:t>Return period</a:t>
            </a:r>
          </a:p>
        </p:txBody>
      </p:sp>
      <p:sp>
        <p:nvSpPr>
          <p:cNvPr id="24" name="Rectangle 23"/>
          <p:cNvSpPr/>
          <p:nvPr/>
        </p:nvSpPr>
        <p:spPr>
          <a:xfrm>
            <a:off x="5105400" y="4321433"/>
            <a:ext cx="3931782" cy="415498"/>
          </a:xfrm>
          <a:prstGeom prst="rect">
            <a:avLst/>
          </a:prstGeom>
          <a:ln w="19050">
            <a:solidFill>
              <a:schemeClr val="tx1"/>
            </a:solidFill>
          </a:ln>
        </p:spPr>
        <p:txBody>
          <a:bodyPr wrap="none">
            <a:spAutoFit/>
          </a:bodyPr>
          <a:lstStyle/>
          <a:p>
            <a:r>
              <a:rPr lang="en-US" sz="2100" b="1" dirty="0">
                <a:latin typeface="Times New Roman" panose="02020603050405020304" pitchFamily="18" charset="0"/>
                <a:cs typeface="Times New Roman" panose="02020603050405020304" pitchFamily="18" charset="0"/>
              </a:rPr>
              <a:t>Vulnerability/ harassment factor</a:t>
            </a:r>
          </a:p>
        </p:txBody>
      </p:sp>
      <p:sp>
        <p:nvSpPr>
          <p:cNvPr id="25" name="Rectangle 24"/>
          <p:cNvSpPr/>
          <p:nvPr/>
        </p:nvSpPr>
        <p:spPr>
          <a:xfrm>
            <a:off x="5105401" y="4932402"/>
            <a:ext cx="6495196" cy="415498"/>
          </a:xfrm>
          <a:prstGeom prst="rect">
            <a:avLst/>
          </a:prstGeom>
          <a:ln w="19050">
            <a:solidFill>
              <a:schemeClr val="tx1"/>
            </a:solidFill>
          </a:ln>
        </p:spPr>
        <p:txBody>
          <a:bodyPr wrap="square">
            <a:spAutoFit/>
          </a:bodyPr>
          <a:lstStyle/>
          <a:p>
            <a:r>
              <a:rPr lang="en-US" sz="2100" b="1" dirty="0">
                <a:latin typeface="Times New Roman" panose="02020603050405020304" pitchFamily="18" charset="0"/>
                <a:cs typeface="Times New Roman" panose="02020603050405020304" pitchFamily="18" charset="0"/>
              </a:rPr>
              <a:t>Duration  of event above significant damage threshold</a:t>
            </a:r>
          </a:p>
        </p:txBody>
      </p:sp>
      <p:sp>
        <p:nvSpPr>
          <p:cNvPr id="26" name="Rectangle 25"/>
          <p:cNvSpPr/>
          <p:nvPr/>
        </p:nvSpPr>
        <p:spPr>
          <a:xfrm>
            <a:off x="5048542" y="5671067"/>
            <a:ext cx="5873659" cy="738664"/>
          </a:xfrm>
          <a:prstGeom prst="rect">
            <a:avLst/>
          </a:prstGeom>
          <a:ln w="19050">
            <a:solidFill>
              <a:schemeClr val="tx1"/>
            </a:solidFill>
          </a:ln>
        </p:spPr>
        <p:txBody>
          <a:bodyPr wrap="none">
            <a:spAutoFit/>
          </a:bodyPr>
          <a:lstStyle/>
          <a:p>
            <a:r>
              <a:rPr lang="en-US" sz="2100" b="1" dirty="0">
                <a:latin typeface="Times New Roman" panose="02020603050405020304" pitchFamily="18" charset="0"/>
                <a:cs typeface="Times New Roman" panose="02020603050405020304" pitchFamily="18" charset="0"/>
              </a:rPr>
              <a:t>Overlap of event with other short duration events</a:t>
            </a:r>
          </a:p>
          <a:p>
            <a:r>
              <a:rPr lang="en-US" sz="2100" b="1" dirty="0">
                <a:latin typeface="Times New Roman" panose="02020603050405020304" pitchFamily="18" charset="0"/>
                <a:cs typeface="Times New Roman" panose="02020603050405020304" pitchFamily="18" charset="0"/>
              </a:rPr>
              <a:t> and/or continuous phenomena</a:t>
            </a:r>
          </a:p>
        </p:txBody>
      </p:sp>
      <p:cxnSp>
        <p:nvCxnSpPr>
          <p:cNvPr id="27" name="Straight Connector 26"/>
          <p:cNvCxnSpPr>
            <a:stCxn id="18" idx="3"/>
            <a:endCxn id="21" idx="1"/>
          </p:cNvCxnSpPr>
          <p:nvPr/>
        </p:nvCxnSpPr>
        <p:spPr>
          <a:xfrm flipV="1">
            <a:off x="3648460" y="1558751"/>
            <a:ext cx="1455262" cy="648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8" idx="3"/>
            <a:endCxn id="22" idx="1"/>
          </p:cNvCxnSpPr>
          <p:nvPr/>
        </p:nvCxnSpPr>
        <p:spPr>
          <a:xfrm>
            <a:off x="3648460" y="2207342"/>
            <a:ext cx="1456941" cy="637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9" idx="3"/>
            <a:endCxn id="23" idx="1"/>
          </p:cNvCxnSpPr>
          <p:nvPr/>
        </p:nvCxnSpPr>
        <p:spPr>
          <a:xfrm flipV="1">
            <a:off x="3845813" y="3474206"/>
            <a:ext cx="1257908" cy="488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9" idx="3"/>
            <a:endCxn id="24" idx="1"/>
          </p:cNvCxnSpPr>
          <p:nvPr/>
        </p:nvCxnSpPr>
        <p:spPr>
          <a:xfrm>
            <a:off x="3845813" y="3962400"/>
            <a:ext cx="1259587" cy="566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0" idx="3"/>
            <a:endCxn id="25" idx="1"/>
          </p:cNvCxnSpPr>
          <p:nvPr/>
        </p:nvCxnSpPr>
        <p:spPr>
          <a:xfrm flipV="1">
            <a:off x="3805451" y="5140151"/>
            <a:ext cx="1299950" cy="273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0" idx="3"/>
            <a:endCxn id="26" idx="1"/>
          </p:cNvCxnSpPr>
          <p:nvPr/>
        </p:nvCxnSpPr>
        <p:spPr>
          <a:xfrm>
            <a:off x="3805451" y="5413203"/>
            <a:ext cx="1243091" cy="62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29" name="Slide Number Placeholder 5"/>
          <p:cNvSpPr>
            <a:spLocks noGrp="1"/>
          </p:cNvSpPr>
          <p:nvPr>
            <p:ph type="sldNum" sz="quarter" idx="12"/>
          </p:nvPr>
        </p:nvSpPr>
        <p:spPr>
          <a:xfrm>
            <a:off x="11163865" y="6288109"/>
            <a:ext cx="681250" cy="365125"/>
          </a:xfrm>
        </p:spPr>
        <p:txBody>
          <a:bodyPr/>
          <a:lstStyle/>
          <a:p>
            <a:fld id="{44B49888-45F7-45CE-BD68-FFD6770B3254}" type="slidenum">
              <a:rPr lang="en-US" sz="1800" smtClean="0"/>
              <a:t>10</a:t>
            </a:fld>
            <a:endParaRPr lang="en-US" sz="1800" dirty="0"/>
          </a:p>
        </p:txBody>
      </p:sp>
    </p:spTree>
    <p:extLst>
      <p:ext uri="{BB962C8B-B14F-4D97-AF65-F5344CB8AC3E}">
        <p14:creationId xmlns:p14="http://schemas.microsoft.com/office/powerpoint/2010/main" val="34408364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a:latin typeface="Algerian" pitchFamily="82" charset="0"/>
              </a:rPr>
              <a:t>H</a:t>
            </a:r>
            <a:endParaRPr lang="en-US" sz="13800" dirty="0">
              <a:latin typeface="Algerian" pitchFamily="82" charset="0"/>
            </a:endParaRPr>
          </a:p>
        </p:txBody>
      </p:sp>
      <p:sp>
        <p:nvSpPr>
          <p:cNvPr id="6" name="TextBox 5"/>
          <p:cNvSpPr txBox="1"/>
          <p:nvPr/>
        </p:nvSpPr>
        <p:spPr>
          <a:xfrm>
            <a:off x="0" y="2767280"/>
            <a:ext cx="12192000" cy="1323439"/>
          </a:xfrm>
          <a:prstGeom prst="rect">
            <a:avLst/>
          </a:prstGeom>
          <a:solidFill>
            <a:srgbClr val="FFFF00"/>
          </a:solidFill>
          <a:ln w="57150">
            <a:solidFill>
              <a:schemeClr val="tx1"/>
            </a:solidFill>
          </a:ln>
        </p:spPr>
        <p:txBody>
          <a:bodyPr wrap="square" rtlCol="0">
            <a:spAutoFit/>
          </a:bodyPr>
          <a:lstStyle/>
          <a:p>
            <a:pPr algn="ctr"/>
            <a:r>
              <a:rPr lang="en-GB" sz="4000" b="1" dirty="0" smtClean="0">
                <a:latin typeface="Tahoma" panose="020B0604030504040204" pitchFamily="34" charset="0"/>
                <a:ea typeface="Tahoma" panose="020B0604030504040204" pitchFamily="34" charset="0"/>
                <a:cs typeface="Tahoma" panose="020B0604030504040204" pitchFamily="34" charset="0"/>
              </a:rPr>
              <a:t>ORGANIZATIONAL AND COLLABORATIVE FRAMEWORKS FOR DISASTER MANAGEMENT</a:t>
            </a:r>
            <a:endParaRPr lang="en-GB" sz="40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53475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101</a:t>
            </a:fld>
            <a:endParaRPr lang="en-US" sz="1800" dirty="0"/>
          </a:p>
        </p:txBody>
      </p:sp>
      <p:sp>
        <p:nvSpPr>
          <p:cNvPr id="9" name="TextBox 8"/>
          <p:cNvSpPr txBox="1"/>
          <p:nvPr/>
        </p:nvSpPr>
        <p:spPr>
          <a:xfrm>
            <a:off x="0" y="0"/>
            <a:ext cx="12192000" cy="1200329"/>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POSSIBLE PARTNERS FOR DISASTER RISK MITIGATION IN SOUTH AFRICA</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31495" y="1200329"/>
            <a:ext cx="11845636" cy="5827236"/>
          </a:xfrm>
          <a:prstGeom prst="rect">
            <a:avLst/>
          </a:prstGeom>
          <a:noFill/>
        </p:spPr>
        <p:txBody>
          <a:bodyPr wrap="square" rtlCol="0">
            <a:spAutoFit/>
          </a:bodyPr>
          <a:lstStyle/>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Disaster Risk Management Centers (DRMCs)</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Human Sciences Research Council (HSRC)</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South African Weather Service</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Department of Human Settlement</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Department of Environmental Affairs</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Department of Health</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Department of Social Development</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Appropriate Provincial Government Units</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SADC</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Civil Service Organizations</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Department of Water and Sanitation</a:t>
            </a:r>
          </a:p>
          <a:p>
            <a:pPr marL="342900" indent="-342900" algn="just">
              <a:spcAft>
                <a:spcPts val="400"/>
              </a:spcAft>
              <a:buFont typeface="Wingdings" panose="05000000000000000000" pitchFamily="2" charset="2"/>
              <a:buChar char="§"/>
            </a:pPr>
            <a:r>
              <a:rPr lang="en-US" sz="2700" dirty="0" smtClean="0">
                <a:latin typeface="Times New Roman" panose="02020603050405020304" pitchFamily="18" charset="0"/>
                <a:cs typeface="Times New Roman" panose="02020603050405020304" pitchFamily="18" charset="0"/>
              </a:rPr>
              <a:t>Research Centers at Universities</a:t>
            </a:r>
            <a:endParaRPr lang="en-US" sz="2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649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436418"/>
            <a:ext cx="12192000" cy="1354532"/>
          </a:xfrm>
          <a:prstGeom prst="rect">
            <a:avLst/>
          </a:prstGeom>
          <a:solidFill>
            <a:srgbClr val="FFFF00"/>
          </a:solidFill>
          <a:ln w="57150">
            <a:solidFill>
              <a:schemeClr val="tx1"/>
            </a:solidFill>
          </a:ln>
        </p:spPr>
        <p:txBody>
          <a:bodyPr wrap="square" rtlCol="0" anchor="ctr">
            <a:noAutofit/>
          </a:bodyPr>
          <a:lstStyle/>
          <a:p>
            <a:pPr algn="ctr"/>
            <a:r>
              <a:rPr lang="en-GB" sz="6600" b="1" dirty="0" smtClean="0">
                <a:latin typeface="Tahoma" panose="020B0604030504040204" pitchFamily="34" charset="0"/>
                <a:ea typeface="Tahoma" panose="020B0604030504040204" pitchFamily="34" charset="0"/>
                <a:cs typeface="Tahoma" panose="020B0604030504040204" pitchFamily="34" charset="0"/>
              </a:rPr>
              <a:t>CONCLUDING POEM</a:t>
            </a:r>
          </a:p>
        </p:txBody>
      </p:sp>
      <p:sp>
        <p:nvSpPr>
          <p:cNvPr id="5" name="Rectangle 4"/>
          <p:cNvSpPr/>
          <p:nvPr/>
        </p:nvSpPr>
        <p:spPr>
          <a:xfrm>
            <a:off x="4448735" y="198384"/>
            <a:ext cx="3294530" cy="2646878"/>
          </a:xfrm>
          <a:prstGeom prst="rect">
            <a:avLst/>
          </a:prstGeom>
        </p:spPr>
        <p:txBody>
          <a:bodyPr wrap="square">
            <a:spAutoFit/>
          </a:bodyPr>
          <a:lstStyle/>
          <a:p>
            <a:pPr algn="ctr"/>
            <a:r>
              <a:rPr lang="en-GB" sz="16600" dirty="0">
                <a:latin typeface="Algerian" pitchFamily="82" charset="0"/>
              </a:rPr>
              <a:t>I</a:t>
            </a:r>
            <a:endParaRPr lang="en-US" sz="16600" dirty="0">
              <a:latin typeface="Algerian" pitchFamily="82" charset="0"/>
            </a:endParaRPr>
          </a:p>
        </p:txBody>
      </p:sp>
      <p:sp>
        <p:nvSpPr>
          <p:cNvPr id="4" name="TextBox 3"/>
          <p:cNvSpPr txBox="1"/>
          <p:nvPr/>
        </p:nvSpPr>
        <p:spPr>
          <a:xfrm>
            <a:off x="1210101" y="3966881"/>
            <a:ext cx="9771797" cy="2062103"/>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THE PLANGENT REQUIEM FOR EDEN </a:t>
            </a:r>
          </a:p>
          <a:p>
            <a:pPr algn="ctr"/>
            <a:r>
              <a:rPr lang="en-US" sz="3200" b="1" dirty="0" smtClean="0">
                <a:solidFill>
                  <a:srgbClr val="FF0000"/>
                </a:solidFill>
                <a:latin typeface="Times New Roman" panose="02020603050405020304" pitchFamily="18" charset="0"/>
                <a:cs typeface="Times New Roman" panose="02020603050405020304" pitchFamily="18" charset="0"/>
              </a:rPr>
              <a:t>(Poem No. 2827) </a:t>
            </a:r>
          </a:p>
          <a:p>
            <a:pPr algn="ctr"/>
            <a:r>
              <a:rPr lang="en-US" sz="3200" b="1" dirty="0" smtClean="0">
                <a:latin typeface="Times New Roman" panose="02020603050405020304" pitchFamily="18" charset="0"/>
                <a:cs typeface="Times New Roman" panose="02020603050405020304" pitchFamily="18" charset="0"/>
              </a:rPr>
              <a:t>by</a:t>
            </a:r>
          </a:p>
          <a:p>
            <a:pPr algn="ctr"/>
            <a:r>
              <a:rPr lang="en-US" sz="3200" b="1" dirty="0" smtClean="0">
                <a:latin typeface="Times New Roman" panose="02020603050405020304" pitchFamily="18" charset="0"/>
                <a:cs typeface="Times New Roman" panose="02020603050405020304" pitchFamily="18" charset="0"/>
              </a:rPr>
              <a:t>Hilary “BrownBard” Inyang</a:t>
            </a:r>
          </a:p>
        </p:txBody>
      </p:sp>
    </p:spTree>
    <p:extLst>
      <p:ext uri="{BB962C8B-B14F-4D97-AF65-F5344CB8AC3E}">
        <p14:creationId xmlns:p14="http://schemas.microsoft.com/office/powerpoint/2010/main" val="14649418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wing.com.png"/>
          <p:cNvPicPr/>
          <p:nvPr/>
        </p:nvPicPr>
        <p:blipFill rotWithShape="1">
          <a:blip r:embed="rId2"/>
          <a:srcRect/>
          <a:stretch/>
        </p:blipFill>
        <p:spPr>
          <a:xfrm rot="16200000">
            <a:off x="2268794" y="-3065207"/>
            <a:ext cx="6858000" cy="12988413"/>
          </a:xfrm>
          <a:prstGeom prst="rect">
            <a:avLst/>
          </a:prstGeom>
        </p:spPr>
      </p:pic>
      <p:sp>
        <p:nvSpPr>
          <p:cNvPr id="2" name="Rectangle 1"/>
          <p:cNvSpPr/>
          <p:nvPr/>
        </p:nvSpPr>
        <p:spPr>
          <a:xfrm>
            <a:off x="1078173" y="576955"/>
            <a:ext cx="10072047" cy="1785104"/>
          </a:xfrm>
          <a:prstGeom prst="rect">
            <a:avLst/>
          </a:prstGeom>
        </p:spPr>
        <p:txBody>
          <a:bodyPr wrap="square">
            <a:spAutoFit/>
          </a:bodyPr>
          <a:lstStyle/>
          <a:p>
            <a:pPr algn="ctr"/>
            <a:r>
              <a:rPr lang="en-US" sz="3600" b="1" dirty="0">
                <a:latin typeface="Times New Roman" panose="02020603050405020304" pitchFamily="18" charset="0"/>
                <a:cs typeface="Times New Roman" panose="02020603050405020304" pitchFamily="18" charset="0"/>
              </a:rPr>
              <a:t>THE PLANGENT REQUIEM FOR EDEN </a:t>
            </a:r>
          </a:p>
          <a:p>
            <a:pPr algn="ctr"/>
            <a:r>
              <a:rPr lang="en-US" sz="2800" b="1" dirty="0">
                <a:latin typeface="Times New Roman" panose="02020603050405020304" pitchFamily="18" charset="0"/>
                <a:cs typeface="Times New Roman" panose="02020603050405020304" pitchFamily="18" charset="0"/>
              </a:rPr>
              <a:t>(Poem No. 2827) </a:t>
            </a:r>
          </a:p>
          <a:p>
            <a:pPr algn="ctr"/>
            <a:r>
              <a:rPr lang="en-US" b="1" dirty="0">
                <a:latin typeface="Times New Roman" panose="02020603050405020304" pitchFamily="18" charset="0"/>
                <a:cs typeface="Times New Roman" panose="02020603050405020304" pitchFamily="18" charset="0"/>
              </a:rPr>
              <a:t>by</a:t>
            </a:r>
          </a:p>
          <a:p>
            <a:pPr algn="ctr"/>
            <a:r>
              <a:rPr lang="en-US" sz="2800" b="1" dirty="0">
                <a:latin typeface="Times New Roman" panose="02020603050405020304" pitchFamily="18" charset="0"/>
                <a:cs typeface="Times New Roman" panose="02020603050405020304" pitchFamily="18" charset="0"/>
              </a:rPr>
              <a:t>Hilary “BrownBard” Inyang</a:t>
            </a:r>
          </a:p>
        </p:txBody>
      </p:sp>
      <p:cxnSp>
        <p:nvCxnSpPr>
          <p:cNvPr id="4" name="Straight Connector 3"/>
          <p:cNvCxnSpPr/>
          <p:nvPr/>
        </p:nvCxnSpPr>
        <p:spPr>
          <a:xfrm>
            <a:off x="743802" y="2403999"/>
            <a:ext cx="107407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30322" y="2593074"/>
            <a:ext cx="3821373" cy="3480179"/>
          </a:xfrm>
          <a:prstGeom prst="rect">
            <a:avLst/>
          </a:prstGeom>
          <a:noFill/>
        </p:spPr>
        <p:txBody>
          <a:bodyPr wrap="square" rtlCol="0">
            <a:spAutoFit/>
          </a:bodyPr>
          <a:lstStyle/>
          <a:p>
            <a:endParaRPr lang="en-US" dirty="0"/>
          </a:p>
        </p:txBody>
      </p:sp>
      <p:sp>
        <p:nvSpPr>
          <p:cNvPr id="8" name="Text Box 7"/>
          <p:cNvSpPr txBox="1">
            <a:spLocks noChangeArrowheads="1"/>
          </p:cNvSpPr>
          <p:nvPr/>
        </p:nvSpPr>
        <p:spPr bwMode="auto">
          <a:xfrm>
            <a:off x="10866791" y="816805"/>
            <a:ext cx="4540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3200" b="0" i="0" u="none" strike="noStrike" cap="none" normalizeH="0" baseline="0" dirty="0" smtClean="0">
                <a:ln>
                  <a:noFill/>
                </a:ln>
                <a:solidFill>
                  <a:schemeClr val="tx1"/>
                </a:solidFill>
                <a:effectLst/>
                <a:latin typeface="Georgia" panose="02040502050405020303" pitchFamily="18" charset="0"/>
              </a:rPr>
              <a:t>©</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p:nvPr/>
        </p:nvSpPr>
        <p:spPr>
          <a:xfrm>
            <a:off x="866632" y="2687711"/>
            <a:ext cx="3980597" cy="3290901"/>
          </a:xfrm>
          <a:prstGeom prst="rect">
            <a:avLst/>
          </a:prstGeom>
        </p:spPr>
        <p:txBody>
          <a:bodyPr wrap="square">
            <a:spAutoFit/>
          </a:bodyPr>
          <a:lstStyle/>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Rhythmic waves of shrubs,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none spiked on the stems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to scratch others in motion.</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That was response to breezes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that would massage Eden often.</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Not even a branch cracked.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Not one speck of dust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did lie on </a:t>
            </a:r>
            <a:r>
              <a:rPr lang="en-US" sz="1500" dirty="0" err="1">
                <a:latin typeface="Georgia" panose="02040502050405020303" pitchFamily="18" charset="0"/>
                <a:ea typeface="Calibri" panose="020F0502020204030204" pitchFamily="34" charset="0"/>
                <a:cs typeface="Times New Roman" panose="02020603050405020304" pitchFamily="18" charset="0"/>
              </a:rPr>
              <a:t>uplong</a:t>
            </a:r>
            <a:r>
              <a:rPr lang="en-US" sz="1500" dirty="0">
                <a:latin typeface="Georgia" panose="02040502050405020303" pitchFamily="18" charset="0"/>
                <a:ea typeface="Calibri" panose="020F0502020204030204" pitchFamily="34" charset="0"/>
                <a:cs typeface="Times New Roman" panose="02020603050405020304" pitchFamily="18" charset="0"/>
              </a:rPr>
              <a:t> leaves.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No blisters on soft stems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that were translucent to light.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With symmetry, tree crowns stood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like hats on cultured stems.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054522" y="2687710"/>
            <a:ext cx="4458269" cy="3290901"/>
          </a:xfrm>
          <a:prstGeom prst="rect">
            <a:avLst/>
          </a:prstGeom>
        </p:spPr>
        <p:txBody>
          <a:bodyPr wrap="square">
            <a:spAutoFit/>
          </a:bodyPr>
          <a:lstStyle/>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Then, the carpet of grass,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trimmed to uniform height,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molded the ground, undulating in spread.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No brown boulders as blight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but exposed ovals as white sand,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devoid of trespass by weed.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Luster of the flowers attracted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insects with transparent wings.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smtClean="0">
                <a:latin typeface="Georgia" panose="02040502050405020303" pitchFamily="18" charset="0"/>
                <a:ea typeface="Calibri" panose="020F0502020204030204" pitchFamily="34" charset="0"/>
                <a:cs typeface="Times New Roman" panose="02020603050405020304" pitchFamily="18" charset="0"/>
              </a:rPr>
              <a:t>So, they appeared in vibrations</a:t>
            </a:r>
            <a:endParaRPr lang="en-US" sz="15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smtClean="0">
                <a:latin typeface="Georgia" panose="02040502050405020303" pitchFamily="18" charset="0"/>
                <a:ea typeface="Calibri" panose="020F0502020204030204" pitchFamily="34" charset="0"/>
                <a:cs typeface="Times New Roman" panose="02020603050405020304" pitchFamily="18" charset="0"/>
              </a:rPr>
              <a:t>so </a:t>
            </a:r>
            <a:r>
              <a:rPr lang="en-US" sz="1500" dirty="0">
                <a:latin typeface="Georgia" panose="02040502050405020303" pitchFamily="18" charset="0"/>
                <a:ea typeface="Calibri" panose="020F0502020204030204" pitchFamily="34" charset="0"/>
                <a:cs typeface="Times New Roman" panose="02020603050405020304" pitchFamily="18" charset="0"/>
              </a:rPr>
              <a:t>rapid that eyes were deceived.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All color blends were on display.</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Then, Eden decayed and died.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7733587" y="2687711"/>
            <a:ext cx="3885063" cy="3290901"/>
          </a:xfrm>
          <a:prstGeom prst="rect">
            <a:avLst/>
          </a:prstGeom>
        </p:spPr>
        <p:txBody>
          <a:bodyPr wrap="square">
            <a:spAutoFit/>
          </a:bodyPr>
          <a:lstStyle/>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Numerous stresses mobilized,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each with intent to claim a patch.</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Dust did its best to soil the leaves.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The boll weevil bored all stems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and weakened them against storms.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The loggers with machines, did the rest.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Does a requiem for Eden suffice</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smtClean="0">
                <a:latin typeface="Georgia" panose="02040502050405020303" pitchFamily="18" charset="0"/>
                <a:ea typeface="Calibri" panose="020F0502020204030204" pitchFamily="34" charset="0"/>
                <a:cs typeface="Times New Roman" panose="02020603050405020304" pitchFamily="18" charset="0"/>
              </a:rPr>
              <a:t>if </a:t>
            </a:r>
            <a:r>
              <a:rPr lang="en-US" sz="1500" dirty="0">
                <a:latin typeface="Georgia" panose="02040502050405020303" pitchFamily="18" charset="0"/>
                <a:ea typeface="Calibri" panose="020F0502020204030204" pitchFamily="34" charset="0"/>
                <a:cs typeface="Times New Roman" panose="02020603050405020304" pitchFamily="18" charset="0"/>
              </a:rPr>
              <a:t>remediation is not designed?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What treatment can a requiem implement,</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even with the most plangent hum?</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smtClean="0">
                <a:latin typeface="Georgia" panose="02040502050405020303" pitchFamily="18" charset="0"/>
                <a:ea typeface="Calibri" panose="020F0502020204030204" pitchFamily="34" charset="0"/>
                <a:cs typeface="Times New Roman" panose="02020603050405020304" pitchFamily="18" charset="0"/>
              </a:rPr>
              <a:t>Re-cultivation </a:t>
            </a:r>
            <a:r>
              <a:rPr lang="en-US" sz="1500" dirty="0">
                <a:latin typeface="Georgia" panose="02040502050405020303" pitchFamily="18" charset="0"/>
                <a:ea typeface="Calibri" panose="020F0502020204030204" pitchFamily="34" charset="0"/>
                <a:cs typeface="Times New Roman" panose="02020603050405020304" pitchFamily="18" charset="0"/>
              </a:rPr>
              <a:t>is much required</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500" dirty="0">
                <a:latin typeface="Georgia" panose="02040502050405020303" pitchFamily="18" charset="0"/>
                <a:ea typeface="Calibri" panose="020F0502020204030204" pitchFamily="34" charset="0"/>
                <a:cs typeface="Times New Roman" panose="02020603050405020304" pitchFamily="18" charset="0"/>
              </a:rPr>
              <a:t>with warning against ransack.</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7"/>
          <p:cNvSpPr txBox="1">
            <a:spLocks noChangeArrowheads="1"/>
          </p:cNvSpPr>
          <p:nvPr/>
        </p:nvSpPr>
        <p:spPr bwMode="auto">
          <a:xfrm>
            <a:off x="10866791" y="5627731"/>
            <a:ext cx="4540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3200" b="0" i="0" u="none" strike="noStrike" cap="none" normalizeH="0" baseline="0" dirty="0" smtClean="0">
                <a:ln>
                  <a:noFill/>
                </a:ln>
                <a:solidFill>
                  <a:schemeClr val="tx1"/>
                </a:solidFill>
                <a:effectLst/>
                <a:latin typeface="Georgia" panose="02040502050405020303" pitchFamily="18" charset="0"/>
              </a:rPr>
              <a:t>©</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236628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3646"/>
            <a:ext cx="12192000" cy="1107996"/>
          </a:xfrm>
          <a:prstGeom prst="rect">
            <a:avLst/>
          </a:prstGeom>
          <a:solidFill>
            <a:srgbClr val="FFFF00"/>
          </a:solidFill>
          <a:ln w="57150">
            <a:solidFill>
              <a:schemeClr val="tx1"/>
            </a:solidFill>
          </a:ln>
        </p:spPr>
        <p:txBody>
          <a:bodyPr wrap="square" rtlCol="0">
            <a:spAutoFit/>
          </a:bodyPr>
          <a:lstStyle/>
          <a:p>
            <a:pPr algn="ctr"/>
            <a:r>
              <a:rPr lang="en-GB" sz="6600" b="1" dirty="0" smtClean="0">
                <a:latin typeface="Tahoma" panose="020B0604030504040204" pitchFamily="34" charset="0"/>
                <a:ea typeface="Tahoma" panose="020B0604030504040204" pitchFamily="34" charset="0"/>
                <a:cs typeface="Tahoma" panose="020B0604030504040204" pitchFamily="34" charset="0"/>
              </a:rPr>
              <a:t>THANK YOU!!</a:t>
            </a:r>
          </a:p>
        </p:txBody>
      </p:sp>
      <p:sp>
        <p:nvSpPr>
          <p:cNvPr id="5" name="Rectangle 4"/>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9083393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25105" y="52649"/>
            <a:ext cx="11941790" cy="6724580"/>
          </a:xfrm>
          <a:prstGeom prst="rect">
            <a:avLst/>
          </a:prstGeom>
        </p:spPr>
      </p:pic>
    </p:spTree>
    <p:extLst>
      <p:ext uri="{BB962C8B-B14F-4D97-AF65-F5344CB8AC3E}">
        <p14:creationId xmlns:p14="http://schemas.microsoft.com/office/powerpoint/2010/main" val="3833416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0" y="-15388"/>
            <a:ext cx="12192000" cy="998027"/>
          </a:xfrm>
          <a:solidFill>
            <a:srgbClr val="FFFF00"/>
          </a:solidFill>
          <a:ln w="38100" algn="ctr">
            <a:solidFill>
              <a:schemeClr val="tx1"/>
            </a:solidFill>
            <a:miter lim="800000"/>
            <a:headEnd/>
            <a:tailEnd/>
          </a:ln>
        </p:spPr>
        <p:txBody>
          <a:bodyPr vert="horz" wrap="square" lIns="91440" tIns="45720" rIns="91440" bIns="45720" numCol="1" rtlCol="0" anchor="ctr" anchorCtr="0" compatLnSpc="1">
            <a:prstTxWarp prst="textNoShape">
              <a:avLst/>
            </a:prstTxWarp>
            <a:noAutofit/>
          </a:bodyPr>
          <a:lstStyle/>
          <a:p>
            <a:pPr algn="ctr"/>
            <a:r>
              <a:rPr lang="en-US" sz="2800" b="1" dirty="0">
                <a:latin typeface="Tahoma" panose="020B0604030504040204" pitchFamily="34" charset="0"/>
                <a:ea typeface="Tahoma" panose="020B0604030504040204" pitchFamily="34" charset="0"/>
                <a:cs typeface="Tahoma" panose="020B0604030504040204" pitchFamily="34" charset="0"/>
              </a:rPr>
              <a:t>ADAPTATION OF ANALYSIS OF POISSON PROCESSES TO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HAZARD ANALYSIS FOR SECURITY</a:t>
            </a:r>
          </a:p>
        </p:txBody>
      </p:sp>
      <p:sp>
        <p:nvSpPr>
          <p:cNvPr id="12" name="Rectangle 11"/>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graphicFrame>
        <p:nvGraphicFramePr>
          <p:cNvPr id="15" name="Object 2"/>
          <p:cNvGraphicFramePr>
            <a:graphicFrameLocks noGrp="1" noChangeAspect="1"/>
          </p:cNvGraphicFramePr>
          <p:nvPr>
            <p:ph sz="half" idx="1"/>
            <p:extLst>
              <p:ext uri="{D42A27DB-BD31-4B8C-83A1-F6EECF244321}">
                <p14:modId xmlns:p14="http://schemas.microsoft.com/office/powerpoint/2010/main" val="1155239842"/>
              </p:ext>
            </p:extLst>
          </p:nvPr>
        </p:nvGraphicFramePr>
        <p:xfrm>
          <a:off x="1645749" y="3792571"/>
          <a:ext cx="3074644" cy="1305671"/>
        </p:xfrm>
        <a:graphic>
          <a:graphicData uri="http://schemas.openxmlformats.org/presentationml/2006/ole">
            <mc:AlternateContent xmlns:mc="http://schemas.openxmlformats.org/markup-compatibility/2006">
              <mc:Choice xmlns:v="urn:schemas-microsoft-com:vml" Requires="v">
                <p:oleObj spid="_x0000_s1490" name="Equation" r:id="rId3" imgW="1854000" imgH="787320" progId="Equation.3">
                  <p:embed/>
                </p:oleObj>
              </mc:Choice>
              <mc:Fallback>
                <p:oleObj name="Equation" r:id="rId3" imgW="1854000" imgH="787320" progId="Equation.3">
                  <p:embed/>
                  <p:pic>
                    <p:nvPicPr>
                      <p:cNvPr id="4"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5749" y="3792571"/>
                        <a:ext cx="3074644" cy="1305671"/>
                      </a:xfrm>
                      <a:prstGeom prst="rect">
                        <a:avLst/>
                      </a:prstGeom>
                      <a:noFill/>
                      <a:ln>
                        <a:noFill/>
                      </a:ln>
                      <a:effectLst/>
                    </p:spPr>
                  </p:pic>
                </p:oleObj>
              </mc:Fallback>
            </mc:AlternateContent>
          </a:graphicData>
        </a:graphic>
      </p:graphicFrame>
      <p:graphicFrame>
        <p:nvGraphicFramePr>
          <p:cNvPr id="16" name="Object 4"/>
          <p:cNvGraphicFramePr>
            <a:graphicFrameLocks noGrp="1" noChangeAspect="1"/>
          </p:cNvGraphicFramePr>
          <p:nvPr>
            <p:extLst>
              <p:ext uri="{D42A27DB-BD31-4B8C-83A1-F6EECF244321}">
                <p14:modId xmlns:p14="http://schemas.microsoft.com/office/powerpoint/2010/main" val="134454367"/>
              </p:ext>
            </p:extLst>
          </p:nvPr>
        </p:nvGraphicFramePr>
        <p:xfrm>
          <a:off x="2838539" y="982639"/>
          <a:ext cx="1458330" cy="1288949"/>
        </p:xfrm>
        <a:graphic>
          <a:graphicData uri="http://schemas.openxmlformats.org/presentationml/2006/ole">
            <mc:AlternateContent xmlns:mc="http://schemas.openxmlformats.org/markup-compatibility/2006">
              <mc:Choice xmlns:v="urn:schemas-microsoft-com:vml" Requires="v">
                <p:oleObj spid="_x0000_s1491" name="Equation" r:id="rId5" imgW="545760" imgH="482400" progId="Equation.3">
                  <p:embed/>
                </p:oleObj>
              </mc:Choice>
              <mc:Fallback>
                <p:oleObj name="Equation" r:id="rId5" imgW="545760" imgH="482400" progId="Equation.3">
                  <p:embed/>
                  <p:pic>
                    <p:nvPicPr>
                      <p:cNvPr id="7" name="Object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539" y="982639"/>
                        <a:ext cx="1458330" cy="1288949"/>
                      </a:xfrm>
                      <a:prstGeom prst="rect">
                        <a:avLst/>
                      </a:prstGeom>
                      <a:noFill/>
                      <a:ln>
                        <a:noFill/>
                      </a:ln>
                      <a:effectLst/>
                      <a:extLst/>
                    </p:spPr>
                  </p:pic>
                </p:oleObj>
              </mc:Fallback>
            </mc:AlternateContent>
          </a:graphicData>
        </a:graphic>
      </p:graphicFrame>
      <p:sp>
        <p:nvSpPr>
          <p:cNvPr id="17" name="Text Box 5"/>
          <p:cNvSpPr txBox="1">
            <a:spLocks noChangeArrowheads="1"/>
          </p:cNvSpPr>
          <p:nvPr/>
        </p:nvSpPr>
        <p:spPr bwMode="auto">
          <a:xfrm>
            <a:off x="1467625" y="2210771"/>
            <a:ext cx="731669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42925" indent="-5429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dirty="0">
                <a:latin typeface="Georgia" panose="02040502050405020303" pitchFamily="18" charset="0"/>
              </a:rPr>
              <a:t>P</a:t>
            </a:r>
            <a:r>
              <a:rPr lang="en-US" altLang="en-US" i="1" baseline="-25000" dirty="0">
                <a:latin typeface="Georgia" panose="02040502050405020303" pitchFamily="18" charset="0"/>
              </a:rPr>
              <a:t>a</a:t>
            </a:r>
            <a:r>
              <a:rPr lang="en-US" altLang="en-US" dirty="0">
                <a:latin typeface="Georgia" panose="02040502050405020303" pitchFamily="18" charset="0"/>
              </a:rPr>
              <a:t> =  probability of the occurrence of an event of a specified magnitude in any  year in the region</a:t>
            </a:r>
          </a:p>
          <a:p>
            <a:pPr eaLnBrk="1" hangingPunct="1"/>
            <a:r>
              <a:rPr lang="en-US" altLang="en-US" dirty="0">
                <a:latin typeface="Georgia" panose="02040502050405020303" pitchFamily="18" charset="0"/>
              </a:rPr>
              <a:t>         or location of concern</a:t>
            </a:r>
          </a:p>
          <a:p>
            <a:pPr eaLnBrk="1" hangingPunct="1"/>
            <a:r>
              <a:rPr lang="en-US" altLang="en-US" i="1" dirty="0" err="1">
                <a:latin typeface="Georgia" panose="02040502050405020303" pitchFamily="18" charset="0"/>
              </a:rPr>
              <a:t>T</a:t>
            </a:r>
            <a:r>
              <a:rPr lang="en-US" altLang="en-US" i="1" baseline="-25000" dirty="0" err="1">
                <a:latin typeface="Georgia" panose="02040502050405020303" pitchFamily="18" charset="0"/>
              </a:rPr>
              <a:t>r</a:t>
            </a:r>
            <a:r>
              <a:rPr lang="en-US" altLang="en-US" dirty="0">
                <a:latin typeface="Georgia" panose="02040502050405020303" pitchFamily="18" charset="0"/>
              </a:rPr>
              <a:t> = average return interval of the event in the region</a:t>
            </a:r>
          </a:p>
          <a:p>
            <a:pPr eaLnBrk="1" hangingPunct="1"/>
            <a:r>
              <a:rPr lang="en-US" altLang="en-US" dirty="0">
                <a:latin typeface="Georgia" panose="02040502050405020303" pitchFamily="18" charset="0"/>
              </a:rPr>
              <a:t>        or location of concern</a:t>
            </a:r>
          </a:p>
        </p:txBody>
      </p:sp>
      <p:graphicFrame>
        <p:nvGraphicFramePr>
          <p:cNvPr id="18" name="Object 5"/>
          <p:cNvGraphicFramePr>
            <a:graphicFrameLocks noGrp="1" noChangeAspect="1"/>
          </p:cNvGraphicFramePr>
          <p:nvPr>
            <p:extLst>
              <p:ext uri="{D42A27DB-BD31-4B8C-83A1-F6EECF244321}">
                <p14:modId xmlns:p14="http://schemas.microsoft.com/office/powerpoint/2010/main" val="1948330703"/>
              </p:ext>
            </p:extLst>
          </p:nvPr>
        </p:nvGraphicFramePr>
        <p:xfrm>
          <a:off x="2383212" y="5553324"/>
          <a:ext cx="3042262" cy="722655"/>
        </p:xfrm>
        <a:graphic>
          <a:graphicData uri="http://schemas.openxmlformats.org/presentationml/2006/ole">
            <mc:AlternateContent xmlns:mc="http://schemas.openxmlformats.org/markup-compatibility/2006">
              <mc:Choice xmlns:v="urn:schemas-microsoft-com:vml" Requires="v">
                <p:oleObj spid="_x0000_s1492" name="Equation" r:id="rId7" imgW="1015920" imgH="241200" progId="Equation.3">
                  <p:embed/>
                </p:oleObj>
              </mc:Choice>
              <mc:Fallback>
                <p:oleObj name="Equation" r:id="rId7" imgW="1015920" imgH="241200" progId="Equation.3">
                  <p:embed/>
                  <p:pic>
                    <p:nvPicPr>
                      <p:cNvPr id="9" name="Object 5"/>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3212" y="5553324"/>
                        <a:ext cx="3042262" cy="722655"/>
                      </a:xfrm>
                      <a:prstGeom prst="rect">
                        <a:avLst/>
                      </a:prstGeom>
                      <a:noFill/>
                      <a:ln>
                        <a:noFill/>
                      </a:ln>
                      <a:effectLst/>
                      <a:extLst/>
                    </p:spPr>
                  </p:pic>
                </p:oleObj>
              </mc:Fallback>
            </mc:AlternateContent>
          </a:graphicData>
        </a:graphic>
      </p:graphicFrame>
      <p:sp>
        <p:nvSpPr>
          <p:cNvPr id="19" name="Text Box 8"/>
          <p:cNvSpPr txBox="1">
            <a:spLocks noChangeArrowheads="1"/>
          </p:cNvSpPr>
          <p:nvPr/>
        </p:nvSpPr>
        <p:spPr bwMode="auto">
          <a:xfrm>
            <a:off x="1467625" y="6275319"/>
            <a:ext cx="8951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dirty="0" err="1">
                <a:latin typeface="Georgia" panose="02040502050405020303" pitchFamily="18" charset="0"/>
              </a:rPr>
              <a:t>R</a:t>
            </a:r>
            <a:r>
              <a:rPr lang="en-US" altLang="en-US" i="1" baseline="-25000" dirty="0" err="1">
                <a:latin typeface="Georgia" panose="02040502050405020303" pitchFamily="18" charset="0"/>
              </a:rPr>
              <a:t>s</a:t>
            </a:r>
            <a:r>
              <a:rPr lang="en-US" altLang="en-US" dirty="0">
                <a:latin typeface="Georgia" panose="02040502050405020303" pitchFamily="18" charset="0"/>
              </a:rPr>
              <a:t> = Risk or probability of the occurrence of </a:t>
            </a:r>
            <a:r>
              <a:rPr lang="en-US" altLang="en-US" dirty="0" smtClean="0">
                <a:latin typeface="Georgia" panose="02040502050405020303" pitchFamily="18" charset="0"/>
              </a:rPr>
              <a:t>the event </a:t>
            </a:r>
            <a:r>
              <a:rPr lang="en-US" altLang="en-US" dirty="0">
                <a:latin typeface="Georgia" panose="02040502050405020303" pitchFamily="18" charset="0"/>
              </a:rPr>
              <a:t>in years</a:t>
            </a:r>
          </a:p>
        </p:txBody>
      </p:sp>
      <p:sp>
        <p:nvSpPr>
          <p:cNvPr id="20" name="TextBox 15"/>
          <p:cNvSpPr txBox="1">
            <a:spLocks noChangeArrowheads="1"/>
          </p:cNvSpPr>
          <p:nvPr/>
        </p:nvSpPr>
        <p:spPr bwMode="auto">
          <a:xfrm>
            <a:off x="856343" y="5148679"/>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Georgia" panose="02040502050405020303" pitchFamily="18" charset="0"/>
              </a:rPr>
              <a:t>For a given time duration in </a:t>
            </a:r>
            <a:r>
              <a:rPr lang="en-US" altLang="en-US" i="1" dirty="0">
                <a:latin typeface="Georgia" panose="02040502050405020303" pitchFamily="18" charset="0"/>
              </a:rPr>
              <a:t>n</a:t>
            </a:r>
            <a:r>
              <a:rPr lang="en-US" altLang="en-US" dirty="0">
                <a:latin typeface="Georgia" panose="02040502050405020303" pitchFamily="18" charset="0"/>
              </a:rPr>
              <a:t> years,</a:t>
            </a:r>
            <a:endParaRPr lang="en-GB" altLang="en-US" dirty="0">
              <a:latin typeface="Georgia" panose="02040502050405020303" pitchFamily="18" charset="0"/>
            </a:endParaRPr>
          </a:p>
        </p:txBody>
      </p:sp>
      <p:graphicFrame>
        <p:nvGraphicFramePr>
          <p:cNvPr id="21" name="Group 4"/>
          <p:cNvGraphicFramePr>
            <a:graphicFrameLocks/>
          </p:cNvGraphicFramePr>
          <p:nvPr>
            <p:extLst>
              <p:ext uri="{D42A27DB-BD31-4B8C-83A1-F6EECF244321}">
                <p14:modId xmlns:p14="http://schemas.microsoft.com/office/powerpoint/2010/main" val="1656634386"/>
              </p:ext>
            </p:extLst>
          </p:nvPr>
        </p:nvGraphicFramePr>
        <p:xfrm>
          <a:off x="8584442" y="1202583"/>
          <a:ext cx="3259431" cy="5239159"/>
        </p:xfrm>
        <a:graphic>
          <a:graphicData uri="http://schemas.openxmlformats.org/drawingml/2006/table">
            <a:tbl>
              <a:tblPr/>
              <a:tblGrid>
                <a:gridCol w="1678674">
                  <a:extLst>
                    <a:ext uri="{9D8B030D-6E8A-4147-A177-3AD203B41FA5}">
                      <a16:colId xmlns:a16="http://schemas.microsoft.com/office/drawing/2014/main" val="20000"/>
                    </a:ext>
                  </a:extLst>
                </a:gridCol>
                <a:gridCol w="1580757">
                  <a:extLst>
                    <a:ext uri="{9D8B030D-6E8A-4147-A177-3AD203B41FA5}">
                      <a16:colId xmlns:a16="http://schemas.microsoft.com/office/drawing/2014/main" val="20001"/>
                    </a:ext>
                  </a:extLst>
                </a:gridCol>
              </a:tblGrid>
              <a:tr h="13539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Service Life, Years</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Risk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Levels, %</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0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400</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99.97</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258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250</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99.36</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70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100</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86.74</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08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50</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rPr>
                        <a:t>63.58</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11</a:t>
            </a:fld>
            <a:endParaRPr lang="en-US" sz="1800" dirty="0"/>
          </a:p>
        </p:txBody>
      </p:sp>
    </p:spTree>
    <p:extLst>
      <p:ext uri="{BB962C8B-B14F-4D97-AF65-F5344CB8AC3E}">
        <p14:creationId xmlns:p14="http://schemas.microsoft.com/office/powerpoint/2010/main" val="63077600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0" y="-10967"/>
            <a:ext cx="12192000" cy="947207"/>
          </a:xfrm>
          <a:solidFill>
            <a:srgbClr val="FFFF00"/>
          </a:solidFill>
          <a:ln w="38100" algn="ctr">
            <a:solidFill>
              <a:schemeClr val="tx1"/>
            </a:solidFill>
            <a:miter lim="800000"/>
            <a:headEnd/>
            <a:tailEnd/>
          </a:ln>
        </p:spPr>
        <p:txBody>
          <a:bodyPr vert="horz" wrap="square" lIns="91440" tIns="45720" rIns="91440" bIns="45720" numCol="1" rtlCol="0" anchor="ctr" anchorCtr="0" compatLnSpc="1">
            <a:prstTxWarp prst="textNoShape">
              <a:avLst/>
            </a:prstTxWarp>
            <a:no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EXAMPLE FOR A SPECIFIC </a:t>
            </a:r>
            <a:r>
              <a:rPr lang="en-US" sz="4000" b="1" dirty="0" smtClean="0">
                <a:latin typeface="Tahoma" panose="020B0604030504040204" pitchFamily="34" charset="0"/>
                <a:ea typeface="Tahoma" panose="020B0604030504040204" pitchFamily="34" charset="0"/>
                <a:cs typeface="Tahoma" panose="020B0604030504040204" pitchFamily="34" charset="0"/>
              </a:rPr>
              <a:t>HAZARD</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53283" name="Object 3"/>
          <p:cNvGraphicFramePr>
            <a:graphicFrameLocks noGrp="1" noChangeAspect="1"/>
          </p:cNvGraphicFramePr>
          <p:nvPr>
            <p:ph sz="half" idx="1"/>
            <p:extLst>
              <p:ext uri="{D42A27DB-BD31-4B8C-83A1-F6EECF244321}">
                <p14:modId xmlns:p14="http://schemas.microsoft.com/office/powerpoint/2010/main" val="1297002922"/>
              </p:ext>
            </p:extLst>
          </p:nvPr>
        </p:nvGraphicFramePr>
        <p:xfrm>
          <a:off x="847618" y="2188322"/>
          <a:ext cx="5785688" cy="2456853"/>
        </p:xfrm>
        <a:graphic>
          <a:graphicData uri="http://schemas.openxmlformats.org/presentationml/2006/ole">
            <mc:AlternateContent xmlns:mc="http://schemas.openxmlformats.org/markup-compatibility/2006">
              <mc:Choice xmlns:v="urn:schemas-microsoft-com:vml" Requires="v">
                <p:oleObj spid="_x0000_s3228" name="Equation" r:id="rId4" imgW="1854200" imgH="787400" progId="Equation.3">
                  <p:embed/>
                </p:oleObj>
              </mc:Choice>
              <mc:Fallback>
                <p:oleObj name="Equation" r:id="rId4" imgW="1854200" imgH="787400" progId="Equation.3">
                  <p:embed/>
                  <p:pic>
                    <p:nvPicPr>
                      <p:cNvPr id="353283"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618" y="2188322"/>
                        <a:ext cx="5785688" cy="2456853"/>
                      </a:xfrm>
                      <a:prstGeom prst="rect">
                        <a:avLst/>
                      </a:prstGeom>
                      <a:noFill/>
                      <a:ln>
                        <a:noFill/>
                      </a:ln>
                      <a:effectLst/>
                    </p:spPr>
                  </p:pic>
                </p:oleObj>
              </mc:Fallback>
            </mc:AlternateContent>
          </a:graphicData>
        </a:graphic>
      </p:graphicFrame>
      <p:graphicFrame>
        <p:nvGraphicFramePr>
          <p:cNvPr id="353284" name="Group 4"/>
          <p:cNvGraphicFramePr>
            <a:graphicFrameLocks noGrp="1"/>
          </p:cNvGraphicFramePr>
          <p:nvPr>
            <p:ph sz="half" idx="2"/>
            <p:extLst>
              <p:ext uri="{D42A27DB-BD31-4B8C-83A1-F6EECF244321}">
                <p14:modId xmlns:p14="http://schemas.microsoft.com/office/powerpoint/2010/main" val="2821472738"/>
              </p:ext>
            </p:extLst>
          </p:nvPr>
        </p:nvGraphicFramePr>
        <p:xfrm>
          <a:off x="7729432" y="1318376"/>
          <a:ext cx="3871168" cy="5218901"/>
        </p:xfrm>
        <a:graphic>
          <a:graphicData uri="http://schemas.openxmlformats.org/drawingml/2006/table">
            <a:tbl>
              <a:tblPr/>
              <a:tblGrid>
                <a:gridCol w="1935584">
                  <a:extLst>
                    <a:ext uri="{9D8B030D-6E8A-4147-A177-3AD203B41FA5}">
                      <a16:colId xmlns:a16="http://schemas.microsoft.com/office/drawing/2014/main" val="20000"/>
                    </a:ext>
                  </a:extLst>
                </a:gridCol>
                <a:gridCol w="1935584">
                  <a:extLst>
                    <a:ext uri="{9D8B030D-6E8A-4147-A177-3AD203B41FA5}">
                      <a16:colId xmlns:a16="http://schemas.microsoft.com/office/drawing/2014/main" val="20001"/>
                    </a:ext>
                  </a:extLst>
                </a:gridCol>
              </a:tblGrid>
              <a:tr h="10434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Service Life, Years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Risk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Levels,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434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99.97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45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99.36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34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86.74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34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50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63.58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7"/>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12</a:t>
            </a:fld>
            <a:endParaRPr lang="en-US" sz="1800" dirty="0"/>
          </a:p>
        </p:txBody>
      </p:sp>
    </p:spTree>
    <p:extLst>
      <p:ext uri="{BB962C8B-B14F-4D97-AF65-F5344CB8AC3E}">
        <p14:creationId xmlns:p14="http://schemas.microsoft.com/office/powerpoint/2010/main" val="176330709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 y="-25640"/>
            <a:ext cx="12192000" cy="1143000"/>
          </a:xfrm>
          <a:solidFill>
            <a:srgbClr val="FFFF00"/>
          </a:solidFill>
          <a:ln w="38100">
            <a:solidFill>
              <a:schemeClr val="tx1"/>
            </a:solidFill>
          </a:ln>
        </p:spPr>
        <p:txBody>
          <a:bodyPr>
            <a:noAutofit/>
          </a:bodyPr>
          <a:lstStyle/>
          <a:p>
            <a:pPr algn="ctr"/>
            <a:r>
              <a:rPr lang="en-US" sz="2200" b="1" dirty="0">
                <a:latin typeface="Tahoma" panose="020B0604030504040204" pitchFamily="34" charset="0"/>
                <a:ea typeface="Tahoma" panose="020B0604030504040204" pitchFamily="34" charset="0"/>
                <a:cs typeface="Tahoma" panose="020B0604030504040204" pitchFamily="34" charset="0"/>
              </a:rPr>
              <a:t>USING THE WEIBULL STATISTICAL DISTRIBUTION TO SEPARATE CONTINUOS DETERIORATION OF WASTE CONTAINMENT SYSTEMS FROM TRANSIENT HAZARD – INDUCED FACILITY DAMAGES</a:t>
            </a:r>
          </a:p>
        </p:txBody>
      </p:sp>
      <p:pic>
        <p:nvPicPr>
          <p:cNvPr id="6" name="Content Placeholder 5" descr="Untitled 2.png"/>
          <p:cNvPicPr>
            <a:picLocks noGrp="1" noChangeAspect="1"/>
          </p:cNvPicPr>
          <p:nvPr>
            <p:ph idx="1"/>
          </p:nvPr>
        </p:nvPicPr>
        <p:blipFill>
          <a:blip r:embed="rId2" cstate="print">
            <a:extLst>
              <a:ext uri="{28A0092B-C50C-407E-A947-70E740481C1C}">
                <a14:useLocalDpi xmlns:a14="http://schemas.microsoft.com/office/drawing/2010/main" val="0"/>
              </a:ext>
            </a:extLst>
          </a:blip>
          <a:srcRect t="-7700" b="-7700"/>
          <a:stretch>
            <a:fillRect/>
          </a:stretch>
        </p:blipFill>
        <p:spPr>
          <a:xfrm>
            <a:off x="627797" y="1171693"/>
            <a:ext cx="11191164" cy="5378355"/>
          </a:xfrm>
          <a:ln>
            <a:solidFill>
              <a:schemeClr val="tx1"/>
            </a:solidFill>
          </a:ln>
        </p:spPr>
      </p:pic>
      <p:sp>
        <p:nvSpPr>
          <p:cNvPr id="7" name="Rectangle 6"/>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5"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13</a:t>
            </a:fld>
            <a:endParaRPr lang="en-US" sz="1800" dirty="0"/>
          </a:p>
        </p:txBody>
      </p:sp>
    </p:spTree>
    <p:extLst>
      <p:ext uri="{BB962C8B-B14F-4D97-AF65-F5344CB8AC3E}">
        <p14:creationId xmlns:p14="http://schemas.microsoft.com/office/powerpoint/2010/main" val="3261510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29AE-B586-477E-955C-D829A4FEC9B9}"/>
              </a:ext>
            </a:extLst>
          </p:cNvPr>
          <p:cNvSpPr>
            <a:spLocks noGrp="1"/>
          </p:cNvSpPr>
          <p:nvPr>
            <p:ph type="title"/>
          </p:nvPr>
        </p:nvSpPr>
        <p:spPr>
          <a:xfrm>
            <a:off x="0" y="0"/>
            <a:ext cx="12192000" cy="769257"/>
          </a:xfrm>
          <a:solidFill>
            <a:srgbClr val="FFFF00"/>
          </a:solidFill>
          <a:ln w="57150">
            <a:solidFill>
              <a:schemeClr val="tx1"/>
            </a:solidFill>
          </a:ln>
        </p:spPr>
        <p:txBody>
          <a:bodyPr>
            <a:normAutofit/>
          </a:bodyPr>
          <a:lstStyle/>
          <a:p>
            <a:pPr algn="ctr"/>
            <a:r>
              <a:rPr lang="en-GB" sz="2400" b="1" cap="all" dirty="0">
                <a:latin typeface="Tahoma" panose="020B0604030504040204" pitchFamily="34" charset="0"/>
                <a:ea typeface="Tahoma" panose="020B0604030504040204" pitchFamily="34" charset="0"/>
                <a:cs typeface="Tahoma" panose="020B0604030504040204" pitchFamily="34" charset="0"/>
              </a:rPr>
              <a:t>Global distribution of high-aggregate economic risk for the three major natural hazards separately and in </a:t>
            </a:r>
            <a:r>
              <a:rPr lang="en-GB" sz="2400" b="1" cap="all" dirty="0" smtClean="0">
                <a:latin typeface="Tahoma" panose="020B0604030504040204" pitchFamily="34" charset="0"/>
                <a:ea typeface="Tahoma" panose="020B0604030504040204" pitchFamily="34" charset="0"/>
                <a:cs typeface="Tahoma" panose="020B0604030504040204" pitchFamily="34" charset="0"/>
              </a:rPr>
              <a:t>combination</a:t>
            </a:r>
            <a:endParaRPr lang="en-GB" sz="2400" b="1" cap="all"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DF34D5A-D829-4EE1-A0C0-8951291D3B93}"/>
              </a:ext>
            </a:extLst>
          </p:cNvPr>
          <p:cNvPicPr>
            <a:picLocks noChangeAspect="1"/>
          </p:cNvPicPr>
          <p:nvPr/>
        </p:nvPicPr>
        <p:blipFill>
          <a:blip r:embed="rId2"/>
          <a:stretch>
            <a:fillRect/>
          </a:stretch>
        </p:blipFill>
        <p:spPr>
          <a:xfrm>
            <a:off x="319315" y="820057"/>
            <a:ext cx="11756570" cy="5798457"/>
          </a:xfrm>
          <a:prstGeom prst="rect">
            <a:avLst/>
          </a:prstGeom>
        </p:spPr>
      </p:pic>
      <p:sp>
        <p:nvSpPr>
          <p:cNvPr id="5" name="Rectangle 4"/>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3" name="Rectangle 2"/>
          <p:cNvSpPr/>
          <p:nvPr/>
        </p:nvSpPr>
        <p:spPr>
          <a:xfrm>
            <a:off x="283029" y="6477390"/>
            <a:ext cx="11625941" cy="369332"/>
          </a:xfrm>
          <a:prstGeom prst="rect">
            <a:avLst/>
          </a:prstGeom>
        </p:spPr>
        <p:txBody>
          <a:bodyPr wrap="square">
            <a:spAutoFit/>
          </a:bodyPr>
          <a:lstStyle/>
          <a:p>
            <a:pPr algn="ctr"/>
            <a:r>
              <a:rPr lang="en-US" dirty="0" smtClean="0">
                <a:hlinkClick r:id="rId3"/>
              </a:rPr>
              <a:t>https://www.earth.columbia.edu/news/2004/story10-29-04.html</a:t>
            </a:r>
            <a:endParaRPr lang="en-US" dirty="0"/>
          </a:p>
        </p:txBody>
      </p:sp>
      <p:sp>
        <p:nvSpPr>
          <p:cNvPr id="6" name="Slide Number Placeholder 5"/>
          <p:cNvSpPr>
            <a:spLocks noGrp="1"/>
          </p:cNvSpPr>
          <p:nvPr>
            <p:ph type="sldNum" sz="quarter" idx="12"/>
          </p:nvPr>
        </p:nvSpPr>
        <p:spPr>
          <a:xfrm>
            <a:off x="11395881" y="6410941"/>
            <a:ext cx="681250" cy="365125"/>
          </a:xfrm>
        </p:spPr>
        <p:txBody>
          <a:bodyPr/>
          <a:lstStyle/>
          <a:p>
            <a:fld id="{44B49888-45F7-45CE-BD68-FFD6770B3254}" type="slidenum">
              <a:rPr lang="en-US" sz="1800" smtClean="0"/>
              <a:t>14</a:t>
            </a:fld>
            <a:endParaRPr lang="en-US" sz="1800" dirty="0"/>
          </a:p>
        </p:txBody>
      </p:sp>
    </p:spTree>
    <p:extLst>
      <p:ext uri="{BB962C8B-B14F-4D97-AF65-F5344CB8AC3E}">
        <p14:creationId xmlns:p14="http://schemas.microsoft.com/office/powerpoint/2010/main" val="2849235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56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RELATIONSHIP BETWEEN TRANSIENT EVENTS AND THEIR IMPACTS ON THE ENVIRONMENT</a:t>
            </a:r>
            <a:endParaRPr lang="en-GB" sz="2800" b="1" dirty="0">
              <a:solidFill>
                <a:srgbClr val="FF0000"/>
              </a:solidFill>
              <a:latin typeface="Tahoma" pitchFamily="34" charset="0"/>
              <a:ea typeface="Tahoma" pitchFamily="34" charset="0"/>
              <a:cs typeface="Tahoma"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2" name="Slide Number Placeholder 1"/>
          <p:cNvSpPr>
            <a:spLocks noGrp="1"/>
          </p:cNvSpPr>
          <p:nvPr>
            <p:ph type="sldNum" sz="quarter" idx="12"/>
          </p:nvPr>
        </p:nvSpPr>
        <p:spPr>
          <a:xfrm>
            <a:off x="9380560" y="6438238"/>
            <a:ext cx="2743200" cy="365125"/>
          </a:xfrm>
        </p:spPr>
        <p:txBody>
          <a:bodyPr/>
          <a:lstStyle/>
          <a:p>
            <a:fld id="{44B49888-45F7-45CE-BD68-FFD6770B3254}" type="slidenum">
              <a:rPr lang="en-US" smtClean="0"/>
              <a:t>15</a:t>
            </a:fld>
            <a:endParaRPr lang="en-US"/>
          </a:p>
        </p:txBody>
      </p:sp>
      <p:pic>
        <p:nvPicPr>
          <p:cNvPr id="33" name="Picture 32"/>
          <p:cNvPicPr/>
          <p:nvPr/>
        </p:nvPicPr>
        <p:blipFill>
          <a:blip r:embed="rId2" cstate="print">
            <a:extLst>
              <a:ext uri="{28A0092B-C50C-407E-A947-70E740481C1C}">
                <a14:useLocalDpi xmlns:a14="http://schemas.microsoft.com/office/drawing/2010/main" val="0"/>
              </a:ext>
            </a:extLst>
          </a:blip>
          <a:stretch>
            <a:fillRect/>
          </a:stretch>
        </p:blipFill>
        <p:spPr bwMode="auto">
          <a:xfrm>
            <a:off x="573206" y="1105469"/>
            <a:ext cx="11068334" cy="5595581"/>
          </a:xfrm>
          <a:prstGeom prst="rect">
            <a:avLst/>
          </a:prstGeom>
          <a:noFill/>
          <a:ln>
            <a:noFill/>
          </a:ln>
        </p:spPr>
      </p:pic>
    </p:spTree>
    <p:extLst>
      <p:ext uri="{BB962C8B-B14F-4D97-AF65-F5344CB8AC3E}">
        <p14:creationId xmlns:p14="http://schemas.microsoft.com/office/powerpoint/2010/main" val="307677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6B51233-36A8-4862-BBE6-D81F0C125448}"/>
              </a:ext>
            </a:extLst>
          </p:cNvPr>
          <p:cNvSpPr>
            <a:spLocks noGrp="1"/>
          </p:cNvSpPr>
          <p:nvPr>
            <p:ph idx="1"/>
          </p:nvPr>
        </p:nvSpPr>
        <p:spPr>
          <a:xfrm>
            <a:off x="224970" y="777452"/>
            <a:ext cx="11742058" cy="5707005"/>
          </a:xfrm>
        </p:spPr>
        <p:txBody>
          <a:bodyPr anchor="ctr">
            <a:noAutofit/>
          </a:bodyPr>
          <a:lstStyle/>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More than 50% of global population is exposed to at least one major hazard </a:t>
            </a:r>
          </a:p>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Global population is expanding with increase in residency of vulnerable areas (floods, earthquakes, mudslides, wildfires, etc)</a:t>
            </a:r>
          </a:p>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Global climate change makes extreme event more frequent (50% of CO</a:t>
            </a:r>
            <a:r>
              <a:rPr lang="en-GB" sz="2900" baseline="-25000" dirty="0">
                <a:latin typeface="Times New Roman" panose="02020603050405020304" pitchFamily="18" charset="0"/>
                <a:cs typeface="Times New Roman" panose="02020603050405020304" pitchFamily="18" charset="0"/>
              </a:rPr>
              <a:t>2 </a:t>
            </a:r>
            <a:r>
              <a:rPr lang="en-GB" sz="2900" dirty="0">
                <a:latin typeface="Times New Roman" panose="02020603050405020304" pitchFamily="18" charset="0"/>
                <a:cs typeface="Times New Roman" panose="02020603050405020304" pitchFamily="18" charset="0"/>
              </a:rPr>
              <a:t> since the 1700s was emitted within the past 40 years (IPCC)</a:t>
            </a:r>
          </a:p>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Disasters exact significant losses in infrastructure, financial resources and human lives worldwide</a:t>
            </a:r>
          </a:p>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Development plans at all levels, including SDGs 2030 and national development plans must include disaster prevention and management</a:t>
            </a:r>
          </a:p>
          <a:p>
            <a:pPr algn="just">
              <a:lnSpc>
                <a:spcPct val="100000"/>
              </a:lnSpc>
              <a:spcBef>
                <a:spcPts val="0"/>
              </a:spcBef>
              <a:spcAft>
                <a:spcPts val="600"/>
              </a:spcAft>
              <a:buFont typeface="Wingdings" panose="05000000000000000000" pitchFamily="2" charset="2"/>
              <a:buChar char="§"/>
            </a:pPr>
            <a:r>
              <a:rPr lang="en-GB" sz="2900" dirty="0">
                <a:latin typeface="Times New Roman" panose="02020603050405020304" pitchFamily="18" charset="0"/>
                <a:cs typeface="Times New Roman" panose="02020603050405020304" pitchFamily="18" charset="0"/>
              </a:rPr>
              <a:t>Advanced monitoring technologies are needed and must incorporate innovative sensors to function cost-effectively </a:t>
            </a:r>
          </a:p>
        </p:txBody>
      </p:sp>
      <p:sp>
        <p:nvSpPr>
          <p:cNvPr id="6" name="Rectangle 4">
            <a:extLst>
              <a:ext uri="{FF2B5EF4-FFF2-40B4-BE49-F238E27FC236}">
                <a16:creationId xmlns:a16="http://schemas.microsoft.com/office/drawing/2014/main" id="{0F9757A2-75BF-4421-9C35-123258C5C264}"/>
              </a:ext>
            </a:extLst>
          </p:cNvPr>
          <p:cNvSpPr txBox="1">
            <a:spLocks noChangeArrowheads="1"/>
          </p:cNvSpPr>
          <p:nvPr/>
        </p:nvSpPr>
        <p:spPr bwMode="auto">
          <a:xfrm>
            <a:off x="0" y="11087"/>
            <a:ext cx="12191999" cy="610136"/>
          </a:xfrm>
          <a:prstGeom prst="rect">
            <a:avLst/>
          </a:prstGeom>
          <a:solidFill>
            <a:srgbClr val="FFFF00"/>
          </a:solidFill>
          <a:ln w="38100">
            <a:solidFill>
              <a:schemeClr val="tx1"/>
            </a:solidFill>
            <a:miter lim="800000"/>
            <a:headEnd/>
            <a:tailEnd/>
          </a:ln>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cap="all" dirty="0">
                <a:latin typeface="Tahoma" panose="020B0604030504040204" pitchFamily="34" charset="0"/>
                <a:ea typeface="Tahoma" panose="020B0604030504040204" pitchFamily="34" charset="0"/>
                <a:cs typeface="Tahoma" panose="020B0604030504040204" pitchFamily="34" charset="0"/>
              </a:rPr>
              <a:t>Justification for </a:t>
            </a:r>
            <a:r>
              <a:rPr lang="en-GB" sz="3600" b="1" cap="all" dirty="0" smtClean="0">
                <a:latin typeface="Tahoma" panose="020B0604030504040204" pitchFamily="34" charset="0"/>
                <a:ea typeface="Tahoma" panose="020B0604030504040204" pitchFamily="34" charset="0"/>
                <a:cs typeface="Tahoma" panose="020B0604030504040204" pitchFamily="34" charset="0"/>
              </a:rPr>
              <a:t>MANAGING </a:t>
            </a:r>
            <a:r>
              <a:rPr lang="en-GB" sz="3600" b="1" cap="all" dirty="0">
                <a:latin typeface="Tahoma" panose="020B0604030504040204" pitchFamily="34" charset="0"/>
                <a:ea typeface="Tahoma" panose="020B0604030504040204" pitchFamily="34" charset="0"/>
                <a:cs typeface="Tahoma" panose="020B0604030504040204" pitchFamily="34" charset="0"/>
              </a:rPr>
              <a:t>disasters</a:t>
            </a:r>
            <a:endParaRPr lang="en-US" sz="3600" b="1" cap="all"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7"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16</a:t>
            </a:fld>
            <a:endParaRPr lang="en-US" sz="1800" dirty="0"/>
          </a:p>
        </p:txBody>
      </p:sp>
    </p:spTree>
    <p:extLst>
      <p:ext uri="{BB962C8B-B14F-4D97-AF65-F5344CB8AC3E}">
        <p14:creationId xmlns:p14="http://schemas.microsoft.com/office/powerpoint/2010/main" val="97110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GLOBAL EXPECTED ANNUAL MORTALITY RISK FOR MULTIPLE NATURAL HAZARDS (2020–2030)</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17</a:t>
            </a:fld>
            <a:endParaRPr lang="en-US" sz="2400" dirty="0"/>
          </a:p>
        </p:txBody>
      </p:sp>
      <p:pic>
        <p:nvPicPr>
          <p:cNvPr id="13" name="Picture 12"/>
          <p:cNvPicPr>
            <a:picLocks noChangeAspect="1"/>
          </p:cNvPicPr>
          <p:nvPr/>
        </p:nvPicPr>
        <p:blipFill>
          <a:blip r:embed="rId2"/>
          <a:stretch>
            <a:fillRect/>
          </a:stretch>
        </p:blipFill>
        <p:spPr>
          <a:xfrm>
            <a:off x="581167" y="1002378"/>
            <a:ext cx="10699845" cy="5346644"/>
          </a:xfrm>
          <a:prstGeom prst="rect">
            <a:avLst/>
          </a:prstGeom>
        </p:spPr>
      </p:pic>
      <p:sp>
        <p:nvSpPr>
          <p:cNvPr id="14" name="Rectangle 13"/>
          <p:cNvSpPr/>
          <p:nvPr/>
        </p:nvSpPr>
        <p:spPr>
          <a:xfrm>
            <a:off x="326409" y="6349022"/>
            <a:ext cx="11750722" cy="461665"/>
          </a:xfrm>
          <a:prstGeom prst="rect">
            <a:avLst/>
          </a:prstGeom>
        </p:spPr>
        <p:txBody>
          <a:bodyPr wrap="square">
            <a:spAutoFit/>
          </a:bodyPr>
          <a:lstStyle/>
          <a:p>
            <a:r>
              <a:rPr lang="en-US" sz="1200" b="0" i="0" dirty="0" smtClean="0">
                <a:solidFill>
                  <a:srgbClr val="222222"/>
                </a:solidFill>
                <a:effectLst/>
                <a:latin typeface="Merriweather Sans"/>
              </a:rPr>
              <a:t>Shi, P., Yang, X., Xu, W. </a:t>
            </a:r>
            <a:r>
              <a:rPr lang="en-US" sz="1200" b="0" i="1" dirty="0" smtClean="0">
                <a:solidFill>
                  <a:srgbClr val="222222"/>
                </a:solidFill>
                <a:effectLst/>
                <a:latin typeface="Merriweather Sans"/>
              </a:rPr>
              <a:t>et al.</a:t>
            </a:r>
            <a:r>
              <a:rPr lang="en-US" sz="1200" b="0" i="0" dirty="0" smtClean="0">
                <a:solidFill>
                  <a:srgbClr val="222222"/>
                </a:solidFill>
                <a:effectLst/>
                <a:latin typeface="Merriweather Sans"/>
              </a:rPr>
              <a:t> Mapping Global Mortality and Affected Population Risks for Multiple Natural Hazards. </a:t>
            </a:r>
            <a:r>
              <a:rPr lang="en-US" sz="1200" b="0" i="1" dirty="0" err="1" smtClean="0">
                <a:solidFill>
                  <a:srgbClr val="222222"/>
                </a:solidFill>
                <a:effectLst/>
                <a:latin typeface="Merriweather Sans"/>
              </a:rPr>
              <a:t>Int</a:t>
            </a:r>
            <a:r>
              <a:rPr lang="en-US" sz="1200" b="0" i="1" dirty="0" smtClean="0">
                <a:solidFill>
                  <a:srgbClr val="222222"/>
                </a:solidFill>
                <a:effectLst/>
                <a:latin typeface="Merriweather Sans"/>
              </a:rPr>
              <a:t> J Disaster Risk </a:t>
            </a:r>
            <a:r>
              <a:rPr lang="en-US" sz="1200" b="0" i="1" dirty="0" err="1" smtClean="0">
                <a:solidFill>
                  <a:srgbClr val="222222"/>
                </a:solidFill>
                <a:effectLst/>
                <a:latin typeface="Merriweather Sans"/>
              </a:rPr>
              <a:t>Sci</a:t>
            </a:r>
            <a:r>
              <a:rPr lang="en-US" sz="1200" b="0" i="0" dirty="0" smtClean="0">
                <a:solidFill>
                  <a:srgbClr val="222222"/>
                </a:solidFill>
                <a:effectLst/>
                <a:latin typeface="Merriweather Sans"/>
              </a:rPr>
              <a:t> </a:t>
            </a:r>
            <a:r>
              <a:rPr lang="en-US" sz="1200" b="1" i="0" dirty="0" smtClean="0">
                <a:solidFill>
                  <a:srgbClr val="222222"/>
                </a:solidFill>
                <a:effectLst/>
                <a:latin typeface="Merriweather Sans"/>
              </a:rPr>
              <a:t>7</a:t>
            </a:r>
            <a:r>
              <a:rPr lang="en-US" sz="1200" b="0" i="0" dirty="0" smtClean="0">
                <a:solidFill>
                  <a:srgbClr val="222222"/>
                </a:solidFill>
                <a:effectLst/>
                <a:latin typeface="Merriweather Sans"/>
              </a:rPr>
              <a:t>, 54–62 (2016). https://doi.org/10.1007/s13753-016-0079-4</a:t>
            </a:r>
            <a:endParaRPr lang="en-US" sz="1200" dirty="0"/>
          </a:p>
        </p:txBody>
      </p:sp>
    </p:spTree>
    <p:extLst>
      <p:ext uri="{BB962C8B-B14F-4D97-AF65-F5344CB8AC3E}">
        <p14:creationId xmlns:p14="http://schemas.microsoft.com/office/powerpoint/2010/main" val="256039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ANNUAL AVERAGE GLOBAL DEATHS FROM THE FOLLOWING TYPES OF NATURAL DISASTERS, BY DECADE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18</a:t>
            </a:fld>
            <a:endParaRPr lang="en-US" sz="2400" dirty="0"/>
          </a:p>
        </p:txBody>
      </p:sp>
      <p:pic>
        <p:nvPicPr>
          <p:cNvPr id="18434" name="Picture 2" descr="Infographic: Preparedness Drives Down Natural Disaster Death Tolls | Statista"/>
          <p:cNvPicPr>
            <a:picLocks noChangeAspect="1" noChangeArrowheads="1"/>
          </p:cNvPicPr>
          <p:nvPr/>
        </p:nvPicPr>
        <p:blipFill rotWithShape="1">
          <a:blip r:embed="rId2">
            <a:extLst>
              <a:ext uri="{28A0092B-C50C-407E-A947-70E740481C1C}">
                <a14:useLocalDpi xmlns:a14="http://schemas.microsoft.com/office/drawing/2010/main" val="0"/>
              </a:ext>
            </a:extLst>
          </a:blip>
          <a:srcRect t="27975" b="10055"/>
          <a:stretch/>
        </p:blipFill>
        <p:spPr bwMode="auto">
          <a:xfrm>
            <a:off x="1264692" y="1029787"/>
            <a:ext cx="9662615" cy="53220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5744" y="6393086"/>
            <a:ext cx="11846256" cy="369332"/>
          </a:xfrm>
          <a:prstGeom prst="rect">
            <a:avLst/>
          </a:prstGeom>
        </p:spPr>
        <p:txBody>
          <a:bodyPr wrap="square">
            <a:spAutoFit/>
          </a:bodyPr>
          <a:lstStyle/>
          <a:p>
            <a:pPr algn="just" fontAlgn="base"/>
            <a:r>
              <a:rPr lang="en-US" dirty="0" err="1">
                <a:latin typeface="Times New Roman" panose="02020603050405020304" pitchFamily="18" charset="0"/>
                <a:cs typeface="Times New Roman" panose="02020603050405020304" pitchFamily="18" charset="0"/>
              </a:rPr>
              <a:t>Bucholz</a:t>
            </a:r>
            <a:r>
              <a:rPr lang="en-US" dirty="0">
                <a:latin typeface="Times New Roman" panose="02020603050405020304" pitchFamily="18" charset="0"/>
                <a:cs typeface="Times New Roman" panose="02020603050405020304" pitchFamily="18" charset="0"/>
              </a:rPr>
              <a:t>, K. 2023. Preparedness Drives Down Natural Disaster Death </a:t>
            </a:r>
            <a:r>
              <a:rPr lang="en-US" dirty="0" smtClean="0">
                <a:latin typeface="Times New Roman" panose="02020603050405020304" pitchFamily="18" charset="0"/>
                <a:cs typeface="Times New Roman" panose="02020603050405020304" pitchFamily="18" charset="0"/>
              </a:rPr>
              <a:t>Tolls. Natural Disasters. Statista, Sep </a:t>
            </a:r>
            <a:r>
              <a:rPr lang="en-US" dirty="0">
                <a:latin typeface="Times New Roman" panose="02020603050405020304" pitchFamily="18" charset="0"/>
                <a:cs typeface="Times New Roman" panose="02020603050405020304" pitchFamily="18" charset="0"/>
              </a:rPr>
              <a:t>13, </a:t>
            </a:r>
            <a:r>
              <a:rPr lang="en-US" dirty="0" smtClean="0">
                <a:latin typeface="Times New Roman" panose="02020603050405020304" pitchFamily="18" charset="0"/>
                <a:cs typeface="Times New Roman" panose="02020603050405020304" pitchFamily="18" charset="0"/>
              </a:rPr>
              <a:t>2023.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236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19</a:t>
            </a:fld>
            <a:endParaRPr lang="en-US" sz="2400" dirty="0"/>
          </a:p>
        </p:txBody>
      </p:sp>
      <p:pic>
        <p:nvPicPr>
          <p:cNvPr id="20482" name="Picture 2" descr="https://journals.openedition.org/cybergeo/docannexe/image/25297/img-8.png"/>
          <p:cNvPicPr>
            <a:picLocks noChangeAspect="1" noChangeArrowheads="1"/>
          </p:cNvPicPr>
          <p:nvPr/>
        </p:nvPicPr>
        <p:blipFill rotWithShape="1">
          <a:blip r:embed="rId2">
            <a:extLst>
              <a:ext uri="{28A0092B-C50C-407E-A947-70E740481C1C}">
                <a14:useLocalDpi xmlns:a14="http://schemas.microsoft.com/office/drawing/2010/main" val="0"/>
              </a:ext>
            </a:extLst>
          </a:blip>
          <a:srcRect l="6623" t="18926" r="5353" b="7339"/>
          <a:stretch/>
        </p:blipFill>
        <p:spPr bwMode="auto">
          <a:xfrm>
            <a:off x="122830" y="1064526"/>
            <a:ext cx="9294125" cy="44901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22830" y="6023754"/>
            <a:ext cx="11954301" cy="738664"/>
          </a:xfrm>
          <a:prstGeom prst="rect">
            <a:avLst/>
          </a:prstGeom>
        </p:spPr>
        <p:txBody>
          <a:bodyPr wrap="square">
            <a:spAutoFit/>
          </a:bodyPr>
          <a:lstStyle/>
          <a:p>
            <a:r>
              <a:rPr lang="en-US" sz="1400" dirty="0" smtClean="0"/>
              <a:t>Gilles André, « Natural hazard mapping across the world. A comparative study between a social approach and an economic approach to vulnerability », </a:t>
            </a:r>
            <a:r>
              <a:rPr lang="en-US" sz="1400" dirty="0" err="1" smtClean="0"/>
              <a:t>Cybergeo</a:t>
            </a:r>
            <a:r>
              <a:rPr lang="en-US" sz="1400" dirty="0" smtClean="0"/>
              <a:t>: European Journal of Geography [</a:t>
            </a:r>
            <a:r>
              <a:rPr lang="en-US" sz="1400" dirty="0" err="1" smtClean="0"/>
              <a:t>En</a:t>
            </a:r>
            <a:r>
              <a:rPr lang="en-US" sz="1400" dirty="0" smtClean="0"/>
              <a:t> </a:t>
            </a:r>
            <a:r>
              <a:rPr lang="en-US" sz="1400" dirty="0" err="1" smtClean="0"/>
              <a:t>ligne</a:t>
            </a:r>
            <a:r>
              <a:rPr lang="en-US" sz="1400" dirty="0" smtClean="0"/>
              <a:t>], </a:t>
            </a:r>
            <a:r>
              <a:rPr lang="en-US" sz="1400" dirty="0" err="1" smtClean="0"/>
              <a:t>Environnement</a:t>
            </a:r>
            <a:r>
              <a:rPr lang="en-US" sz="1400" dirty="0" smtClean="0"/>
              <a:t>, Nature, </a:t>
            </a:r>
            <a:r>
              <a:rPr lang="en-US" sz="1400" dirty="0" err="1" smtClean="0"/>
              <a:t>Paysage</a:t>
            </a:r>
            <a:r>
              <a:rPr lang="en-US" sz="1400" dirty="0" smtClean="0"/>
              <a:t>, document 602, </a:t>
            </a:r>
            <a:r>
              <a:rPr lang="en-US" sz="1400" dirty="0" err="1" smtClean="0"/>
              <a:t>mis</a:t>
            </a:r>
            <a:r>
              <a:rPr lang="en-US" sz="1400" dirty="0" smtClean="0"/>
              <a:t> </a:t>
            </a:r>
            <a:r>
              <a:rPr lang="en-US" sz="1400" dirty="0" err="1" smtClean="0"/>
              <a:t>en</a:t>
            </a:r>
            <a:r>
              <a:rPr lang="en-US" sz="1400" dirty="0" smtClean="0"/>
              <a:t> </a:t>
            </a:r>
            <a:r>
              <a:rPr lang="en-US" sz="1400" dirty="0" err="1" smtClean="0"/>
              <a:t>ligne</a:t>
            </a:r>
            <a:r>
              <a:rPr lang="en-US" sz="1400" dirty="0" smtClean="0"/>
              <a:t> le 24 </a:t>
            </a:r>
            <a:r>
              <a:rPr lang="en-US" sz="1400" dirty="0" err="1" smtClean="0"/>
              <a:t>avril</a:t>
            </a:r>
            <a:r>
              <a:rPr lang="en-US" sz="1400" dirty="0" smtClean="0"/>
              <a:t> 2012, </a:t>
            </a:r>
            <a:r>
              <a:rPr lang="en-US" sz="1400" dirty="0" err="1" smtClean="0"/>
              <a:t>consulté</a:t>
            </a:r>
            <a:r>
              <a:rPr lang="en-US" sz="1400" dirty="0" smtClean="0"/>
              <a:t> le 13 mars 2024. URL : http://journals.openedition.org/cybergeo/25297 ; DOI : https://doi.org/10.4000/cybergeo.25297</a:t>
            </a:r>
            <a:endParaRPr lang="en-US" sz="1400" dirty="0"/>
          </a:p>
        </p:txBody>
      </p:sp>
      <p:sp>
        <p:nvSpPr>
          <p:cNvPr id="9" name="TextBox 8"/>
          <p:cNvSpPr txBox="1"/>
          <p:nvPr/>
        </p:nvSpPr>
        <p:spPr>
          <a:xfrm>
            <a:off x="0" y="0"/>
            <a:ext cx="12192000" cy="507831"/>
          </a:xfrm>
          <a:prstGeom prst="rect">
            <a:avLst/>
          </a:prstGeom>
          <a:solidFill>
            <a:srgbClr val="FFFF00"/>
          </a:solidFill>
          <a:ln w="38100">
            <a:solidFill>
              <a:schemeClr val="tx1"/>
            </a:solidFill>
          </a:ln>
        </p:spPr>
        <p:txBody>
          <a:bodyPr wrap="square" rtlCol="0">
            <a:spAutoFit/>
          </a:bodyPr>
          <a:lstStyle/>
          <a:p>
            <a:pPr algn="ctr"/>
            <a:r>
              <a:rPr lang="en-US" sz="2700" b="1" dirty="0" smtClean="0">
                <a:latin typeface="Tahoma" panose="020B0604030504040204" pitchFamily="34" charset="0"/>
                <a:ea typeface="Tahoma" panose="020B0604030504040204" pitchFamily="34" charset="0"/>
                <a:cs typeface="Tahoma" panose="020B0604030504040204" pitchFamily="34" charset="0"/>
              </a:rPr>
              <a:t>ECONOMIC VULNERABILITY OF COUNTRIES TO NATURAL DISASTERS</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a:stretch>
            <a:fillRect/>
          </a:stretch>
        </p:blipFill>
        <p:spPr>
          <a:xfrm>
            <a:off x="9416955" y="2241445"/>
            <a:ext cx="2510050" cy="1552828"/>
          </a:xfrm>
          <a:prstGeom prst="rect">
            <a:avLst/>
          </a:prstGeom>
        </p:spPr>
      </p:pic>
      <p:sp>
        <p:nvSpPr>
          <p:cNvPr id="11" name="Rectangle 10"/>
          <p:cNvSpPr/>
          <p:nvPr/>
        </p:nvSpPr>
        <p:spPr>
          <a:xfrm>
            <a:off x="122830" y="4314870"/>
            <a:ext cx="1738881" cy="106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30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3" name="Rectangle 2"/>
          <p:cNvSpPr/>
          <p:nvPr/>
        </p:nvSpPr>
        <p:spPr>
          <a:xfrm>
            <a:off x="145576" y="86959"/>
            <a:ext cx="11900848" cy="6659580"/>
          </a:xfrm>
          <a:prstGeom prst="rect">
            <a:avLst/>
          </a:prstGeom>
        </p:spPr>
        <p:txBody>
          <a:bodyPr wrap="square">
            <a:spAutoFit/>
          </a:bodyPr>
          <a:lstStyle/>
          <a:p>
            <a:pPr marR="3175" indent="-6350" algn="ctr">
              <a:lnSpc>
                <a:spcPct val="112000"/>
              </a:lnSpc>
              <a:spcAft>
                <a:spcPts val="5"/>
              </a:spcAft>
            </a:pPr>
            <a:r>
              <a:rPr lang="en-US" sz="2400" b="1" i="0" dirty="0" smtClean="0">
                <a:solidFill>
                  <a:srgbClr val="000000"/>
                </a:solidFill>
                <a:effectLst/>
                <a:latin typeface="Georgia" panose="02040502050405020303" pitchFamily="18" charset="0"/>
                <a:ea typeface="Calibri" panose="020F0502020204030204" pitchFamily="34" charset="0"/>
                <a:cs typeface="Tahoma" panose="020B0604030504040204" pitchFamily="34" charset="0"/>
              </a:rPr>
              <a:t>SEMINAR ABSTRACT</a:t>
            </a:r>
            <a:endParaRPr lang="en-US" sz="2400" i="1" dirty="0" smtClean="0">
              <a:solidFill>
                <a:srgbClr val="000000"/>
              </a:solidFill>
              <a:effectLst/>
              <a:latin typeface="Calibri" panose="020F0502020204030204" pitchFamily="34" charset="0"/>
              <a:ea typeface="Calibri" panose="020F0502020204030204" pitchFamily="34" charset="0"/>
            </a:endParaRPr>
          </a:p>
          <a:p>
            <a:pPr marL="6350" marR="3175" indent="908050" algn="just">
              <a:lnSpc>
                <a:spcPct val="112000"/>
              </a:lnSpc>
              <a:spcBef>
                <a:spcPts val="0"/>
              </a:spcBef>
              <a:spcAft>
                <a:spcPts val="5"/>
              </a:spcAft>
            </a:pPr>
            <a:r>
              <a:rPr lang="en-US" sz="1700" dirty="0" smtClean="0">
                <a:solidFill>
                  <a:srgbClr val="000000"/>
                </a:solidFill>
                <a:latin typeface="Georgia" panose="02040502050405020303" pitchFamily="18" charset="0"/>
                <a:ea typeface="Calibri" panose="020F0502020204030204" pitchFamily="34" charset="0"/>
                <a:cs typeface="Tahoma" panose="020B0604030504040204" pitchFamily="34" charset="0"/>
              </a:rPr>
              <a:t>It </a:t>
            </a:r>
            <a:r>
              <a:rPr lang="en-US" sz="1700" dirty="0">
                <a:solidFill>
                  <a:srgbClr val="000000"/>
                </a:solidFill>
                <a:latin typeface="Georgia" panose="02040502050405020303" pitchFamily="18" charset="0"/>
                <a:ea typeface="Calibri" panose="020F0502020204030204" pitchFamily="34" charset="0"/>
                <a:cs typeface="Tahoma" panose="020B0604030504040204" pitchFamily="34" charset="0"/>
              </a:rPr>
              <a:t>is generally believed that more than 50% of the global population inhabit areas that are exposed to at least, one natural hazard. Increase in global population and associated use of land for infrastructure development and other civil/industrial services translate to exposure of more people and systems to hazards such as floods, earthquakes, landslides/mudslides, wildfires, drought, dust storms, thermal extremes and ice storms. The frequency and severity of these phenomena sometimes overcome resilient systems, thereby, resulting in disasters that manifest as destruction of infrastructure, damage of ecological systems, occupational losses and loss of life. The most frequent and severe disasters in the Southern Africa/Indian Ocean Region are storms, floods, droughts and bush fires. For South Africa specifically, it is reported that in the period 1900-2017, they were more than 100 disaster events that negatively affected about 21 million people including 2,200 deaths plus approximately US$4.6 billion in monetary losses. In addition to transient events that have the immediate or trailing impacts that are mentioned above, global warming which derives from the cumulative release of huge qualities of greenhouse gases into the atmosphere since the industrial revolution of the 1850s, has activated the driving factors of some of the hazards mentioned above, with a consequent increase in their frequency and severity.  In addition, technological disasters such as human-induced explosions, some structural failures, toxic releases and industrial accidents add to the need for development and deployment of effective and efficient systems in disaster management. Such system must fit within a disaster management framework of the jurisdiction of interest. The typical utilities of a disaster management framework are disaster prediction, early-warning and preparedness, response and recovery. In this seminar which is sponsored by Developmental, Capable and Ethical State (DCES) Division of the Human Sciences Research Council (HSRC) of the Government of South Africa, the lecturer (Prof. Hilary I. Inyang) will analyze both global and Southern African disaster statistics, fundamental characteristics of disasters and their quantification, disaster impacts on socioeconomic parameters, disaster management techniques, and necessary elements of a comprehensive disaster management program. </a:t>
            </a:r>
            <a:endParaRPr lang="en-US" sz="1700" i="1"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4203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523220"/>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SOCIAL VULNERABILITY OF COUNTRIES TO NATURAL DISASTERS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20</a:t>
            </a:fld>
            <a:endParaRPr lang="en-US" sz="2400" dirty="0"/>
          </a:p>
        </p:txBody>
      </p:sp>
      <p:pic>
        <p:nvPicPr>
          <p:cNvPr id="19458" name="Picture 2" descr="https://journals.openedition.org/cybergeo/docannexe/image/25297/img-7.png"/>
          <p:cNvPicPr>
            <a:picLocks noChangeAspect="1" noChangeArrowheads="1"/>
          </p:cNvPicPr>
          <p:nvPr/>
        </p:nvPicPr>
        <p:blipFill rotWithShape="1">
          <a:blip r:embed="rId2">
            <a:extLst>
              <a:ext uri="{28A0092B-C50C-407E-A947-70E740481C1C}">
                <a14:useLocalDpi xmlns:a14="http://schemas.microsoft.com/office/drawing/2010/main" val="0"/>
              </a:ext>
            </a:extLst>
          </a:blip>
          <a:srcRect l="4135" t="14209" r="6585" b="13950"/>
          <a:stretch/>
        </p:blipFill>
        <p:spPr bwMode="auto">
          <a:xfrm>
            <a:off x="122830" y="722791"/>
            <a:ext cx="9594375" cy="50775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2830" y="6023754"/>
            <a:ext cx="11954301" cy="738664"/>
          </a:xfrm>
          <a:prstGeom prst="rect">
            <a:avLst/>
          </a:prstGeom>
        </p:spPr>
        <p:txBody>
          <a:bodyPr wrap="square">
            <a:spAutoFit/>
          </a:bodyPr>
          <a:lstStyle/>
          <a:p>
            <a:pPr algn="just"/>
            <a:r>
              <a:rPr lang="en-US" sz="1400" dirty="0" smtClean="0"/>
              <a:t>Gilles André, « Natural hazard mapping across the world. A comparative study between a social approach and an economic approach to vulnerability », </a:t>
            </a:r>
            <a:r>
              <a:rPr lang="en-US" sz="1400" dirty="0" err="1" smtClean="0"/>
              <a:t>Cybergeo</a:t>
            </a:r>
            <a:r>
              <a:rPr lang="en-US" sz="1400" dirty="0" smtClean="0"/>
              <a:t>: European Journal of Geography [</a:t>
            </a:r>
            <a:r>
              <a:rPr lang="en-US" sz="1400" dirty="0" err="1" smtClean="0"/>
              <a:t>En</a:t>
            </a:r>
            <a:r>
              <a:rPr lang="en-US" sz="1400" dirty="0" smtClean="0"/>
              <a:t> </a:t>
            </a:r>
            <a:r>
              <a:rPr lang="en-US" sz="1400" dirty="0" err="1" smtClean="0"/>
              <a:t>ligne</a:t>
            </a:r>
            <a:r>
              <a:rPr lang="en-US" sz="1400" dirty="0" smtClean="0"/>
              <a:t>], </a:t>
            </a:r>
            <a:r>
              <a:rPr lang="en-US" sz="1400" dirty="0" err="1" smtClean="0"/>
              <a:t>Environnement</a:t>
            </a:r>
            <a:r>
              <a:rPr lang="en-US" sz="1400" dirty="0" smtClean="0"/>
              <a:t>, Nature, </a:t>
            </a:r>
            <a:r>
              <a:rPr lang="en-US" sz="1400" dirty="0" err="1" smtClean="0"/>
              <a:t>Paysage</a:t>
            </a:r>
            <a:r>
              <a:rPr lang="en-US" sz="1400" dirty="0" smtClean="0"/>
              <a:t>, document 602, </a:t>
            </a:r>
            <a:r>
              <a:rPr lang="en-US" sz="1400" dirty="0" err="1" smtClean="0"/>
              <a:t>mis</a:t>
            </a:r>
            <a:r>
              <a:rPr lang="en-US" sz="1400" dirty="0" smtClean="0"/>
              <a:t> </a:t>
            </a:r>
            <a:r>
              <a:rPr lang="en-US" sz="1400" dirty="0" err="1" smtClean="0"/>
              <a:t>en</a:t>
            </a:r>
            <a:r>
              <a:rPr lang="en-US" sz="1400" dirty="0" smtClean="0"/>
              <a:t> </a:t>
            </a:r>
            <a:r>
              <a:rPr lang="en-US" sz="1400" dirty="0" err="1" smtClean="0"/>
              <a:t>ligne</a:t>
            </a:r>
            <a:r>
              <a:rPr lang="en-US" sz="1400" dirty="0" smtClean="0"/>
              <a:t> le 24 </a:t>
            </a:r>
            <a:r>
              <a:rPr lang="en-US" sz="1400" dirty="0" err="1" smtClean="0"/>
              <a:t>avril</a:t>
            </a:r>
            <a:r>
              <a:rPr lang="en-US" sz="1400" dirty="0" smtClean="0"/>
              <a:t> 2012, </a:t>
            </a:r>
            <a:r>
              <a:rPr lang="en-US" sz="1400" dirty="0" err="1" smtClean="0"/>
              <a:t>consulté</a:t>
            </a:r>
            <a:r>
              <a:rPr lang="en-US" sz="1400" dirty="0" smtClean="0"/>
              <a:t> le 13 mars 2024. URL : http://journals.openedition.org/cybergeo/25297 ; DOI : https://doi.org/10.4000/cybergeo.25297</a:t>
            </a:r>
            <a:endParaRPr lang="en-US" sz="1400" dirty="0"/>
          </a:p>
        </p:txBody>
      </p:sp>
      <p:pic>
        <p:nvPicPr>
          <p:cNvPr id="4" name="Picture 3"/>
          <p:cNvPicPr>
            <a:picLocks noChangeAspect="1"/>
          </p:cNvPicPr>
          <p:nvPr/>
        </p:nvPicPr>
        <p:blipFill>
          <a:blip r:embed="rId3"/>
          <a:stretch>
            <a:fillRect/>
          </a:stretch>
        </p:blipFill>
        <p:spPr>
          <a:xfrm>
            <a:off x="9098614" y="1847968"/>
            <a:ext cx="2978517" cy="1842642"/>
          </a:xfrm>
          <a:prstGeom prst="rect">
            <a:avLst/>
          </a:prstGeom>
        </p:spPr>
      </p:pic>
      <p:sp>
        <p:nvSpPr>
          <p:cNvPr id="7" name="Rectangle 6"/>
          <p:cNvSpPr/>
          <p:nvPr/>
        </p:nvSpPr>
        <p:spPr>
          <a:xfrm>
            <a:off x="122830" y="4431219"/>
            <a:ext cx="1801504" cy="106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51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21</a:t>
            </a:fld>
            <a:endParaRPr lang="en-US" sz="1800" dirty="0"/>
          </a:p>
        </p:txBody>
      </p:sp>
      <p:sp>
        <p:nvSpPr>
          <p:cNvPr id="9" name="TextBox 8"/>
          <p:cNvSpPr txBox="1"/>
          <p:nvPr/>
        </p:nvSpPr>
        <p:spPr>
          <a:xfrm>
            <a:off x="0" y="0"/>
            <a:ext cx="12192000" cy="797606"/>
          </a:xfrm>
          <a:prstGeom prst="rect">
            <a:avLst/>
          </a:prstGeom>
          <a:solidFill>
            <a:srgbClr val="FFFF00"/>
          </a:solidFill>
          <a:ln w="38100">
            <a:solidFill>
              <a:schemeClr val="tx1"/>
            </a:solidFill>
          </a:ln>
        </p:spPr>
        <p:txBody>
          <a:bodyPr wrap="square" rtlCol="0">
            <a:noAutofit/>
          </a:bodyPr>
          <a:lstStyle/>
          <a:p>
            <a:pPr algn="ctr"/>
            <a:r>
              <a:rPr lang="en-US" sz="2000" b="1" dirty="0" smtClean="0">
                <a:latin typeface="Tahoma" panose="020B0604030504040204" pitchFamily="34" charset="0"/>
                <a:ea typeface="Tahoma" panose="020B0604030504040204" pitchFamily="34" charset="0"/>
                <a:cs typeface="Tahoma" panose="020B0604030504040204" pitchFamily="34" charset="0"/>
              </a:rPr>
              <a:t>SCHEMATIC ILLUSTRATION OF THE INTERACTION BETWEEN NATURAL EVENTS AND ANTHROPOGENIC SYSTEMS RELATIVE TO HAZARDS AND DISASTERS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7541"/>
          <a:stretch/>
        </p:blipFill>
        <p:spPr>
          <a:xfrm>
            <a:off x="2337633" y="1023583"/>
            <a:ext cx="7516732" cy="5368712"/>
          </a:xfrm>
          <a:prstGeom prst="rect">
            <a:avLst/>
          </a:prstGeom>
        </p:spPr>
      </p:pic>
      <p:sp>
        <p:nvSpPr>
          <p:cNvPr id="3" name="TextBox 2"/>
          <p:cNvSpPr txBox="1"/>
          <p:nvPr/>
        </p:nvSpPr>
        <p:spPr>
          <a:xfrm>
            <a:off x="1796955" y="6392294"/>
            <a:ext cx="8598089" cy="370124"/>
          </a:xfrm>
          <a:prstGeom prst="rect">
            <a:avLst/>
          </a:prstGeom>
          <a:noFill/>
        </p:spPr>
        <p:txBody>
          <a:bodyPr wrap="square" rtlCol="0">
            <a:spAutoFit/>
          </a:bodyPr>
          <a:lstStyle/>
          <a:p>
            <a:pPr algn="ctr"/>
            <a:r>
              <a:rPr lang="en-US" dirty="0" smtClean="0"/>
              <a:t>Source: Inyang and Committee, 1997. A contribution to the USEPA Science Advisory Board</a:t>
            </a:r>
            <a:endParaRPr lang="en-US" dirty="0"/>
          </a:p>
        </p:txBody>
      </p:sp>
    </p:spTree>
    <p:extLst>
      <p:ext uri="{BB962C8B-B14F-4D97-AF65-F5344CB8AC3E}">
        <p14:creationId xmlns:p14="http://schemas.microsoft.com/office/powerpoint/2010/main" val="227850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296"/>
            <a:ext cx="12192000" cy="887106"/>
          </a:xfrm>
          <a:prstGeom prst="rect">
            <a:avLst/>
          </a:prstGeom>
          <a:solidFill>
            <a:srgbClr val="FFFF00"/>
          </a:solidFill>
          <a:ln w="38100">
            <a:solidFill>
              <a:schemeClr val="tx1"/>
            </a:solidFill>
          </a:ln>
        </p:spPr>
        <p:txBody>
          <a:bodyPr wrap="square" tIns="91440" bIns="91440" rtlCol="0" anchor="ct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CONTROLS ON CONSCIOUSNESS OF THE PUBLIC WITH RESPECT TO IMPACTS OF DISASTERS</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4" name="Picture 2" descr="years since event occur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3703"/>
          <a:stretch>
            <a:fillRect/>
          </a:stretch>
        </p:blipFill>
        <p:spPr>
          <a:xfrm>
            <a:off x="1016001" y="859810"/>
            <a:ext cx="10739054" cy="5858224"/>
          </a:xfrm>
          <a:noFill/>
        </p:spPr>
      </p:pic>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22</a:t>
            </a:fld>
            <a:endParaRPr lang="en-US" sz="1800" dirty="0"/>
          </a:p>
        </p:txBody>
      </p:sp>
    </p:spTree>
    <p:extLst>
      <p:ext uri="{BB962C8B-B14F-4D97-AF65-F5344CB8AC3E}">
        <p14:creationId xmlns:p14="http://schemas.microsoft.com/office/powerpoint/2010/main" val="23845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231785"/>
          </a:xfrm>
          <a:solidFill>
            <a:srgbClr val="FFFF00"/>
          </a:solidFill>
          <a:ln w="38100">
            <a:solidFill>
              <a:schemeClr val="tx1"/>
            </a:solidFill>
          </a:ln>
        </p:spPr>
        <p:txBody>
          <a:bodyPr>
            <a:noAutofit/>
          </a:bodyPr>
          <a:lstStyle/>
          <a:p>
            <a:pPr algn="ctr"/>
            <a:r>
              <a:rPr lang="en-US" sz="2200" b="1" dirty="0">
                <a:latin typeface="Tahoma" panose="020B0604030504040204" pitchFamily="34" charset="0"/>
                <a:ea typeface="Tahoma" panose="020B0604030504040204" pitchFamily="34" charset="0"/>
                <a:cs typeface="Tahoma" panose="020B0604030504040204" pitchFamily="34" charset="0"/>
              </a:rPr>
              <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SPATIO-TEMPORAL SCALES FOR THE RESPONSE OF INDIVIDUALS, POPULATIONS, ECOSYSTEMS AND REGIONS TO PHYSICAL AND CHEMICAL STRESSORS, SOME OF WHICH MAY DERIVE FROM NATURAL HAZARDS </a:t>
            </a:r>
            <a:r>
              <a:rPr lang="en-US" sz="2200" b="1" dirty="0" smtClean="0">
                <a:latin typeface="Tahoma" panose="020B0604030504040204" pitchFamily="34" charset="0"/>
                <a:ea typeface="Tahoma" panose="020B0604030504040204" pitchFamily="34" charset="0"/>
                <a:cs typeface="Tahoma" panose="020B0604030504040204" pitchFamily="34" charset="0"/>
              </a:rPr>
              <a:t/>
            </a:r>
            <a:br>
              <a:rPr lang="en-US" sz="2200" b="1" dirty="0" smtClean="0">
                <a:latin typeface="Tahoma" panose="020B0604030504040204" pitchFamily="34" charset="0"/>
                <a:ea typeface="Tahoma" panose="020B0604030504040204" pitchFamily="34" charset="0"/>
                <a:cs typeface="Tahoma" panose="020B0604030504040204" pitchFamily="34" charset="0"/>
              </a:rPr>
            </a:br>
            <a:r>
              <a:rPr lang="en-US" sz="1800" b="1" dirty="0" smtClean="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diagram from </a:t>
            </a:r>
            <a:r>
              <a:rPr lang="en-US" sz="1800" b="1" dirty="0" err="1">
                <a:latin typeface="Tahoma" panose="020B0604030504040204" pitchFamily="34" charset="0"/>
                <a:ea typeface="Tahoma" panose="020B0604030504040204" pitchFamily="34" charset="0"/>
                <a:cs typeface="Tahoma" panose="020B0604030504040204" pitchFamily="34" charset="0"/>
              </a:rPr>
              <a:t>Sheehan,V</a:t>
            </a:r>
            <a:r>
              <a:rPr lang="en-US" sz="1800" b="1" dirty="0">
                <a:latin typeface="Tahoma" panose="020B0604030504040204" pitchFamily="34" charset="0"/>
                <a:ea typeface="Tahoma" panose="020B0604030504040204" pitchFamily="34" charset="0"/>
                <a:cs typeface="Tahoma" panose="020B0604030504040204" pitchFamily="34" charset="0"/>
              </a:rPr>
              <a:t> 1994).</a:t>
            </a:r>
            <a:r>
              <a:rPr lang="en-US" sz="1800" dirty="0">
                <a:latin typeface="Tahoma" panose="020B0604030504040204" pitchFamily="34" charset="0"/>
                <a:ea typeface="Tahoma" panose="020B0604030504040204" pitchFamily="34" charset="0"/>
                <a:cs typeface="Tahoma" panose="020B0604030504040204" pitchFamily="34" charset="0"/>
              </a:rPr>
              <a:t/>
            </a:r>
            <a:br>
              <a:rPr lang="en-US" sz="1800" dirty="0">
                <a:latin typeface="Tahoma" panose="020B0604030504040204" pitchFamily="34" charset="0"/>
                <a:ea typeface="Tahoma" panose="020B0604030504040204" pitchFamily="34" charset="0"/>
                <a:cs typeface="Tahoma" panose="020B0604030504040204" pitchFamily="34" charset="0"/>
              </a:rPr>
            </a:b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5" name="Content Placeholder 4" descr="graph.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87" b="-2602"/>
          <a:stretch/>
        </p:blipFill>
        <p:spPr>
          <a:xfrm>
            <a:off x="1676400" y="1418397"/>
            <a:ext cx="8839200" cy="5240740"/>
          </a:xfrm>
          <a:ln w="28575">
            <a:solidFill>
              <a:schemeClr val="tx1"/>
            </a:solidFill>
          </a:ln>
        </p:spPr>
      </p:pic>
      <p:sp>
        <p:nvSpPr>
          <p:cNvPr id="7" name="Rectangle 6"/>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23</a:t>
            </a:fld>
            <a:endParaRPr lang="en-US" sz="1800" dirty="0"/>
          </a:p>
        </p:txBody>
      </p:sp>
    </p:spTree>
    <p:extLst>
      <p:ext uri="{BB962C8B-B14F-4D97-AF65-F5344CB8AC3E}">
        <p14:creationId xmlns:p14="http://schemas.microsoft.com/office/powerpoint/2010/main" val="26870439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4504"/>
            <a:ext cx="12192000" cy="1075381"/>
          </a:xfrm>
          <a:solidFill>
            <a:srgbClr val="FFFF00"/>
          </a:solidFill>
          <a:ln w="38100">
            <a:solidFill>
              <a:schemeClr val="tx1"/>
            </a:solidFill>
          </a:ln>
        </p:spPr>
        <p:txBody>
          <a:bodyP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PATTERNS OF SYSTEM DEGRADATION BY EPISODIC NATURAL HAZARDS EXEMPLIFIED BY EARTHQUAKES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C:\Users\Hilary\Desktop\korea presentaation\pic 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315" t="6587" r="4550" b="5218"/>
          <a:stretch/>
        </p:blipFill>
        <p:spPr bwMode="auto">
          <a:xfrm>
            <a:off x="2251881" y="1083291"/>
            <a:ext cx="8009788" cy="56177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5"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24</a:t>
            </a:fld>
            <a:endParaRPr lang="en-US" sz="1800" dirty="0"/>
          </a:p>
        </p:txBody>
      </p:sp>
    </p:spTree>
    <p:extLst>
      <p:ext uri="{BB962C8B-B14F-4D97-AF65-F5344CB8AC3E}">
        <p14:creationId xmlns:p14="http://schemas.microsoft.com/office/powerpoint/2010/main" val="26450746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25</a:t>
            </a:fld>
            <a:endParaRPr lang="en-US" sz="1800" dirty="0"/>
          </a:p>
        </p:txBody>
      </p:sp>
      <p:sp>
        <p:nvSpPr>
          <p:cNvPr id="9" name="TextBox 8"/>
          <p:cNvSpPr txBox="1"/>
          <p:nvPr/>
        </p:nvSpPr>
        <p:spPr>
          <a:xfrm>
            <a:off x="0" y="0"/>
            <a:ext cx="12192000" cy="1323439"/>
          </a:xfrm>
          <a:prstGeom prst="rect">
            <a:avLst/>
          </a:prstGeom>
          <a:solidFill>
            <a:srgbClr val="FFFF00"/>
          </a:solidFill>
          <a:ln w="38100">
            <a:solidFill>
              <a:schemeClr val="tx1"/>
            </a:solidFill>
          </a:ln>
        </p:spPr>
        <p:txBody>
          <a:bodyPr wrap="square" rtlCol="0">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CHALLENGES OF DISASTER RISK MANAGEMENT IN THE SADC</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31495" y="1323439"/>
            <a:ext cx="11845636" cy="5324535"/>
          </a:xfrm>
          <a:prstGeom prst="rect">
            <a:avLst/>
          </a:prstGeom>
          <a:noFill/>
        </p:spPr>
        <p:txBody>
          <a:bodyPr wrap="square" rtlCol="0">
            <a:spAutoFit/>
          </a:bodyPr>
          <a:lstStyle/>
          <a:p>
            <a:pPr marL="342900" indent="-342900" algn="just">
              <a:spcAft>
                <a:spcPts val="600"/>
              </a:spcAf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Lack of coordination of disaster risk reduction agencies across various jurisdictional levels</a:t>
            </a:r>
          </a:p>
          <a:p>
            <a:pPr marL="342900" indent="-342900" algn="just">
              <a:spcAft>
                <a:spcPts val="600"/>
              </a:spcAf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Inadequate risk assessments in terms of vulnerabilities, especially, non-physical aspects as well as timeframes</a:t>
            </a:r>
          </a:p>
          <a:p>
            <a:pPr marL="342900" indent="-342900" algn="just">
              <a:spcAft>
                <a:spcPts val="600"/>
              </a:spcAf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Weak translations from risk assessments and hazard zonation systems into policy formulation and action plans, especially in poor communities</a:t>
            </a:r>
          </a:p>
          <a:p>
            <a:pPr marL="342900" indent="-342900" algn="just">
              <a:spcAft>
                <a:spcPts val="600"/>
              </a:spcAf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Lack of access to data that would support risk characterization at appropriate </a:t>
            </a:r>
            <a:r>
              <a:rPr lang="en-US" sz="3200" dirty="0" err="1" smtClean="0">
                <a:latin typeface="Times New Roman" panose="02020603050405020304" pitchFamily="18" charset="0"/>
                <a:cs typeface="Times New Roman" panose="02020603050405020304" pitchFamily="18" charset="0"/>
              </a:rPr>
              <a:t>spatio</a:t>
            </a:r>
            <a:r>
              <a:rPr lang="en-US" sz="3200" dirty="0" smtClean="0">
                <a:latin typeface="Times New Roman" panose="02020603050405020304" pitchFamily="18" charset="0"/>
                <a:cs typeface="Times New Roman" panose="02020603050405020304" pitchFamily="18" charset="0"/>
              </a:rPr>
              <a:t>-temporal scales</a:t>
            </a:r>
          </a:p>
          <a:p>
            <a:pPr marL="342900" indent="-342900" algn="just">
              <a:spcAft>
                <a:spcPts val="600"/>
              </a:spcAf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Poor spacing of environmental and socioeconomic monitoring points</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939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828835"/>
            <a:ext cx="12192000" cy="1200329"/>
          </a:xfrm>
          <a:prstGeom prst="rect">
            <a:avLst/>
          </a:prstGeom>
          <a:solidFill>
            <a:srgbClr val="FFFF00"/>
          </a:solidFill>
          <a:ln w="57150">
            <a:solidFill>
              <a:schemeClr val="tx1"/>
            </a:solidFill>
          </a:ln>
        </p:spPr>
        <p:txBody>
          <a:bodyPr wrap="square" rtlCol="0">
            <a:spAutoFit/>
          </a:bodyPr>
          <a:lstStyle/>
          <a:p>
            <a:pPr algn="ctr"/>
            <a:r>
              <a:rPr lang="en-GB" sz="36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FEATURES OF HAZARDS THAT ARE FREQUENT IN THE SOUTHERN AFRICA REGION</a:t>
            </a:r>
          </a:p>
        </p:txBody>
      </p:sp>
      <p:sp>
        <p:nvSpPr>
          <p:cNvPr id="5" name="TextBox 4"/>
          <p:cNvSpPr txBox="1"/>
          <p:nvPr/>
        </p:nvSpPr>
        <p:spPr>
          <a:xfrm>
            <a:off x="4080245" y="4193239"/>
            <a:ext cx="8958262" cy="2500685"/>
          </a:xfrm>
          <a:prstGeom prst="rect">
            <a:avLst/>
          </a:prstGeom>
          <a:noFill/>
        </p:spPr>
        <p:txBody>
          <a:bodyPr wrap="square" rtlCol="0">
            <a:spAutoFit/>
          </a:bodyPr>
          <a:lstStyle/>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B.1 GENERAL APPRAISAL</a:t>
            </a:r>
          </a:p>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B.2 FLOODS</a:t>
            </a:r>
          </a:p>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B.3 DROUGHTS</a:t>
            </a:r>
          </a:p>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B.4 WILD FIRES</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B.5 WIND STORMS/CYCLONES</a:t>
            </a:r>
          </a:p>
          <a:p>
            <a:pPr>
              <a:spcAft>
                <a:spcPts val="300"/>
              </a:spcAft>
            </a:pP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B.6 EARTHQUAKES/GROUND TREMORS</a:t>
            </a:r>
          </a:p>
        </p:txBody>
      </p:sp>
      <p:sp>
        <p:nvSpPr>
          <p:cNvPr id="7" name="Rectangle 6"/>
          <p:cNvSpPr/>
          <p:nvPr/>
        </p:nvSpPr>
        <p:spPr>
          <a:xfrm>
            <a:off x="4448735" y="413828"/>
            <a:ext cx="3294530" cy="2215991"/>
          </a:xfrm>
          <a:prstGeom prst="rect">
            <a:avLst/>
          </a:prstGeom>
        </p:spPr>
        <p:txBody>
          <a:bodyPr wrap="square">
            <a:spAutoFit/>
          </a:bodyPr>
          <a:lstStyle/>
          <a:p>
            <a:pPr algn="ctr"/>
            <a:r>
              <a:rPr lang="en-GB" sz="13800" dirty="0">
                <a:latin typeface="Algerian" pitchFamily="82" charset="0"/>
              </a:rPr>
              <a:t>B</a:t>
            </a:r>
            <a:endParaRPr lang="en-US" sz="13800" dirty="0">
              <a:latin typeface="Algerian" pitchFamily="82" charset="0"/>
            </a:endParaRPr>
          </a:p>
        </p:txBody>
      </p:sp>
    </p:spTree>
    <p:extLst>
      <p:ext uri="{BB962C8B-B14F-4D97-AF65-F5344CB8AC3E}">
        <p14:creationId xmlns:p14="http://schemas.microsoft.com/office/powerpoint/2010/main" val="1042991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B.1 GENERAL APPRAISAL</a:t>
            </a:r>
          </a:p>
        </p:txBody>
      </p:sp>
    </p:spTree>
    <p:extLst>
      <p:ext uri="{BB962C8B-B14F-4D97-AF65-F5344CB8AC3E}">
        <p14:creationId xmlns:p14="http://schemas.microsoft.com/office/powerpoint/2010/main" val="3171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28</a:t>
            </a:fld>
            <a:endParaRPr lang="en-US" sz="2400" dirty="0"/>
          </a:p>
        </p:txBody>
      </p:sp>
      <p:sp>
        <p:nvSpPr>
          <p:cNvPr id="9" name="TextBox 8"/>
          <p:cNvSpPr txBox="1"/>
          <p:nvPr/>
        </p:nvSpPr>
        <p:spPr>
          <a:xfrm>
            <a:off x="0" y="0"/>
            <a:ext cx="12192000" cy="773849"/>
          </a:xfrm>
          <a:prstGeom prst="rect">
            <a:avLst/>
          </a:prstGeom>
          <a:solidFill>
            <a:srgbClr val="FFFF00"/>
          </a:solidFill>
          <a:ln w="38100">
            <a:solidFill>
              <a:schemeClr val="tx1"/>
            </a:solidFill>
          </a:ln>
        </p:spPr>
        <p:txBody>
          <a:bodyPr wrap="square" rtlCol="0" anchor="ctr">
            <a:noAutofit/>
          </a:bodyPr>
          <a:lstStyle/>
          <a:p>
            <a:pPr algn="ctr"/>
            <a:r>
              <a:rPr lang="en-US" sz="2700" b="1" dirty="0" smtClean="0">
                <a:latin typeface="Tahoma" panose="020B0604030504040204" pitchFamily="34" charset="0"/>
                <a:ea typeface="Tahoma" panose="020B0604030504040204" pitchFamily="34" charset="0"/>
                <a:cs typeface="Tahoma" panose="020B0604030504040204" pitchFamily="34" charset="0"/>
              </a:rPr>
              <a:t>WEATHER RELATED DISASTERS IN SOUTHERN AFRICA, 1980–2020</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pic>
        <p:nvPicPr>
          <p:cNvPr id="9218" name="Picture 2" descr="https://issafrica.s3.amazonaws.com/site/images/2021-11-02-sadc-disaster-events-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058" y="845523"/>
            <a:ext cx="7136281" cy="51669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7712" y="5931421"/>
            <a:ext cx="11654971" cy="830997"/>
          </a:xfrm>
          <a:prstGeom prst="rect">
            <a:avLst/>
          </a:prstGeom>
        </p:spPr>
        <p:txBody>
          <a:bodyPr wrap="square">
            <a:spAutoFit/>
          </a:bodyPr>
          <a:lstStyle/>
          <a:p>
            <a:pPr algn="just"/>
            <a:r>
              <a:rPr lang="en-US" sz="1600" dirty="0" err="1">
                <a:latin typeface="Times New Roman" panose="02020603050405020304" pitchFamily="18" charset="0"/>
                <a:cs typeface="Times New Roman" panose="02020603050405020304" pitchFamily="18" charset="0"/>
              </a:rPr>
              <a:t>Aimée</a:t>
            </a:r>
            <a:r>
              <a:rPr lang="en-US" sz="1600" dirty="0">
                <a:latin typeface="Times New Roman" panose="02020603050405020304" pitchFamily="18" charset="0"/>
                <a:cs typeface="Times New Roman" panose="02020603050405020304" pitchFamily="18" charset="0"/>
              </a:rPr>
              <a:t>-Noël </a:t>
            </a:r>
            <a:r>
              <a:rPr lang="en-US" sz="1600" dirty="0" err="1" smtClean="0">
                <a:latin typeface="Times New Roman" panose="02020603050405020304" pitchFamily="18" charset="0"/>
                <a:cs typeface="Times New Roman" panose="02020603050405020304" pitchFamily="18" charset="0"/>
              </a:rPr>
              <a:t>Mbiyozo</a:t>
            </a:r>
            <a:r>
              <a:rPr lang="en-US" sz="1600" dirty="0" smtClean="0">
                <a:latin typeface="Times New Roman" panose="02020603050405020304" pitchFamily="18" charset="0"/>
                <a:cs typeface="Times New Roman" panose="02020603050405020304" pitchFamily="18" charset="0"/>
              </a:rPr>
              <a:t>. 2021. Climate </a:t>
            </a:r>
            <a:r>
              <a:rPr lang="en-US" sz="1600" dirty="0">
                <a:latin typeface="Times New Roman" panose="02020603050405020304" pitchFamily="18" charset="0"/>
                <a:cs typeface="Times New Roman" panose="02020603050405020304" pitchFamily="18" charset="0"/>
              </a:rPr>
              <a:t>finance isn’t reaching Southern Africa’s most </a:t>
            </a:r>
            <a:r>
              <a:rPr lang="en-US" sz="1600" dirty="0" smtClean="0">
                <a:latin typeface="Times New Roman" panose="02020603050405020304" pitchFamily="18" charset="0"/>
                <a:cs typeface="Times New Roman" panose="02020603050405020304" pitchFamily="18" charset="0"/>
              </a:rPr>
              <a:t>vulnerable. Institute for Security Studies. Published </a:t>
            </a:r>
            <a:r>
              <a:rPr lang="en-US" sz="1600" dirty="0">
                <a:latin typeface="Times New Roman" panose="02020603050405020304" pitchFamily="18" charset="0"/>
                <a:cs typeface="Times New Roman" panose="02020603050405020304" pitchFamily="18" charset="0"/>
              </a:rPr>
              <a:t>on 02 November 2021 in ISS </a:t>
            </a:r>
            <a:r>
              <a:rPr lang="en-US" sz="1600" dirty="0" smtClean="0">
                <a:latin typeface="Times New Roman" panose="02020603050405020304" pitchFamily="18" charset="0"/>
                <a:cs typeface="Times New Roman" panose="02020603050405020304" pitchFamily="18" charset="0"/>
              </a:rPr>
              <a:t>Today by Alize </a:t>
            </a:r>
            <a:r>
              <a:rPr lang="en-US" sz="1600" dirty="0">
                <a:latin typeface="Times New Roman" panose="02020603050405020304" pitchFamily="18" charset="0"/>
                <a:cs typeface="Times New Roman" panose="02020603050405020304" pitchFamily="18" charset="0"/>
              </a:rPr>
              <a:t>le </a:t>
            </a:r>
            <a:r>
              <a:rPr lang="en-US" sz="1600" dirty="0" smtClean="0">
                <a:latin typeface="Times New Roman" panose="02020603050405020304" pitchFamily="18" charset="0"/>
                <a:cs typeface="Times New Roman" panose="02020603050405020304" pitchFamily="18" charset="0"/>
              </a:rPr>
              <a:t>Roux</a:t>
            </a:r>
            <a:r>
              <a:rPr lang="en-US"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hlinkClick r:id="rId3"/>
              </a:rPr>
              <a:t>https://</a:t>
            </a:r>
            <a:r>
              <a:rPr lang="en-US" sz="1600" dirty="0" smtClean="0">
                <a:latin typeface="Times New Roman" panose="02020603050405020304" pitchFamily="18" charset="0"/>
                <a:cs typeface="Times New Roman" panose="02020603050405020304" pitchFamily="18" charset="0"/>
                <a:hlinkClick r:id="rId3"/>
              </a:rPr>
              <a:t>issafrica.org/iss-today/climate-finance-isnt-reaching-southern-africas-most-vulnerable</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309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29</a:t>
            </a:fld>
            <a:endParaRPr lang="en-US" sz="2400" dirty="0"/>
          </a:p>
        </p:txBody>
      </p:sp>
      <p:sp>
        <p:nvSpPr>
          <p:cNvPr id="9" name="TextBox 8"/>
          <p:cNvSpPr txBox="1"/>
          <p:nvPr/>
        </p:nvSpPr>
        <p:spPr>
          <a:xfrm>
            <a:off x="0" y="0"/>
            <a:ext cx="12192000" cy="584775"/>
          </a:xfrm>
          <a:prstGeom prst="rect">
            <a:avLst/>
          </a:prstGeom>
          <a:solidFill>
            <a:srgbClr val="FFFF00"/>
          </a:solidFill>
          <a:ln w="38100">
            <a:solidFill>
              <a:schemeClr val="tx1"/>
            </a:solidFill>
          </a:ln>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INFRASTRUCTURE DISTRIBUTION MAP OF SOUTH AFRICA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50125" y="1090686"/>
            <a:ext cx="7141921" cy="5261403"/>
          </a:xfrm>
          <a:prstGeom prst="rect">
            <a:avLst/>
          </a:prstGeom>
        </p:spPr>
      </p:pic>
      <p:pic>
        <p:nvPicPr>
          <p:cNvPr id="3" name="Picture 2"/>
          <p:cNvPicPr>
            <a:picLocks noChangeAspect="1"/>
          </p:cNvPicPr>
          <p:nvPr/>
        </p:nvPicPr>
        <p:blipFill>
          <a:blip r:embed="rId3"/>
          <a:stretch>
            <a:fillRect/>
          </a:stretch>
        </p:blipFill>
        <p:spPr>
          <a:xfrm>
            <a:off x="7442171" y="2538753"/>
            <a:ext cx="1630559" cy="2661044"/>
          </a:xfrm>
          <a:prstGeom prst="rect">
            <a:avLst/>
          </a:prstGeom>
        </p:spPr>
      </p:pic>
      <p:pic>
        <p:nvPicPr>
          <p:cNvPr id="4" name="Picture 3"/>
          <p:cNvPicPr>
            <a:picLocks noChangeAspect="1"/>
          </p:cNvPicPr>
          <p:nvPr/>
        </p:nvPicPr>
        <p:blipFill>
          <a:blip r:embed="rId4"/>
          <a:stretch>
            <a:fillRect/>
          </a:stretch>
        </p:blipFill>
        <p:spPr>
          <a:xfrm>
            <a:off x="10543606" y="2538753"/>
            <a:ext cx="1533525" cy="2661044"/>
          </a:xfrm>
          <a:prstGeom prst="rect">
            <a:avLst/>
          </a:prstGeom>
        </p:spPr>
      </p:pic>
      <p:pic>
        <p:nvPicPr>
          <p:cNvPr id="5" name="Picture 4"/>
          <p:cNvPicPr>
            <a:picLocks noChangeAspect="1"/>
          </p:cNvPicPr>
          <p:nvPr/>
        </p:nvPicPr>
        <p:blipFill>
          <a:blip r:embed="rId5"/>
          <a:stretch>
            <a:fillRect/>
          </a:stretch>
        </p:blipFill>
        <p:spPr>
          <a:xfrm>
            <a:off x="9191547" y="2584459"/>
            <a:ext cx="1237190" cy="2615338"/>
          </a:xfrm>
          <a:prstGeom prst="rect">
            <a:avLst/>
          </a:prstGeom>
        </p:spPr>
      </p:pic>
      <p:sp>
        <p:nvSpPr>
          <p:cNvPr id="7" name="Rectangle 6"/>
          <p:cNvSpPr/>
          <p:nvPr/>
        </p:nvSpPr>
        <p:spPr>
          <a:xfrm>
            <a:off x="843074" y="6477171"/>
            <a:ext cx="10437938" cy="369332"/>
          </a:xfrm>
          <a:prstGeom prst="rect">
            <a:avLst/>
          </a:prstGeom>
        </p:spPr>
        <p:txBody>
          <a:bodyPr wrap="square">
            <a:spAutoFit/>
          </a:bodyPr>
          <a:lstStyle/>
          <a:p>
            <a:pPr algn="ctr"/>
            <a:r>
              <a:rPr lang="en-US" dirty="0" smtClean="0">
                <a:hlinkClick r:id="rId6"/>
              </a:rPr>
              <a:t>https://www.planetware.com/map/south-africa-south-africa-minerals-and-industries-map-saf-afs4.htm</a:t>
            </a:r>
            <a:r>
              <a:rPr lang="en-US" dirty="0" smtClean="0"/>
              <a:t> </a:t>
            </a:r>
            <a:endParaRPr lang="en-US" dirty="0"/>
          </a:p>
        </p:txBody>
      </p:sp>
    </p:spTree>
    <p:extLst>
      <p:ext uri="{BB962C8B-B14F-4D97-AF65-F5344CB8AC3E}">
        <p14:creationId xmlns:p14="http://schemas.microsoft.com/office/powerpoint/2010/main" val="3714188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48735" y="413828"/>
            <a:ext cx="3294530" cy="2215991"/>
          </a:xfrm>
          <a:prstGeom prst="rect">
            <a:avLst/>
          </a:prstGeom>
        </p:spPr>
        <p:txBody>
          <a:bodyPr wrap="square">
            <a:spAutoFit/>
          </a:bodyPr>
          <a:lstStyle/>
          <a:p>
            <a:pPr algn="ctr"/>
            <a:r>
              <a:rPr lang="en-GB" sz="13800" dirty="0" smtClean="0">
                <a:latin typeface="Algerian" pitchFamily="82" charset="0"/>
              </a:rPr>
              <a:t>a</a:t>
            </a:r>
            <a:endParaRPr lang="en-US" sz="13800" dirty="0">
              <a:latin typeface="Algerian" pitchFamily="82" charset="0"/>
            </a:endParaRPr>
          </a:p>
        </p:txBody>
      </p:sp>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44170"/>
            <a:ext cx="12192000" cy="1569660"/>
          </a:xfrm>
          <a:prstGeom prst="rect">
            <a:avLst/>
          </a:prstGeom>
          <a:solidFill>
            <a:srgbClr val="FFFF00"/>
          </a:solidFill>
          <a:ln w="57150">
            <a:solidFill>
              <a:schemeClr val="tx1"/>
            </a:solidFill>
          </a:ln>
        </p:spPr>
        <p:txBody>
          <a:bodyPr wrap="square" rtlCol="0">
            <a:spAutoFit/>
          </a:bodyPr>
          <a:lstStyle/>
          <a:p>
            <a:pPr algn="ctr"/>
            <a:r>
              <a:rPr lang="en-GB" sz="4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INTRODUCTION TO NATURAL HAZARDS</a:t>
            </a:r>
          </a:p>
        </p:txBody>
      </p:sp>
    </p:spTree>
    <p:extLst>
      <p:ext uri="{BB962C8B-B14F-4D97-AF65-F5344CB8AC3E}">
        <p14:creationId xmlns:p14="http://schemas.microsoft.com/office/powerpoint/2010/main" val="3958481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30</a:t>
            </a:fld>
            <a:endParaRPr lang="en-US" sz="1800" dirty="0"/>
          </a:p>
        </p:txBody>
      </p:sp>
      <p:sp>
        <p:nvSpPr>
          <p:cNvPr id="9" name="TextBox 8"/>
          <p:cNvSpPr txBox="1"/>
          <p:nvPr/>
        </p:nvSpPr>
        <p:spPr>
          <a:xfrm>
            <a:off x="0" y="0"/>
            <a:ext cx="12192000" cy="769441"/>
          </a:xfrm>
          <a:prstGeom prst="rect">
            <a:avLst/>
          </a:prstGeom>
          <a:solidFill>
            <a:srgbClr val="FFFF00"/>
          </a:solidFill>
          <a:ln w="38100">
            <a:solidFill>
              <a:schemeClr val="tx1"/>
            </a:solidFill>
          </a:ln>
        </p:spPr>
        <p:txBody>
          <a:bodyPr wrap="square" rtlCol="0">
            <a:spAutoFit/>
          </a:bodyPr>
          <a:lstStyle/>
          <a:p>
            <a:pPr algn="ctr"/>
            <a:r>
              <a:rPr lang="en-US" sz="4400" b="1" dirty="0" smtClean="0">
                <a:latin typeface="Tahoma" panose="020B0604030504040204" pitchFamily="34" charset="0"/>
                <a:ea typeface="Tahoma" panose="020B0604030504040204" pitchFamily="34" charset="0"/>
                <a:cs typeface="Tahoma" panose="020B0604030504040204" pitchFamily="34" charset="0"/>
              </a:rPr>
              <a:t>FEATURES AND RAVAGES OF FLOODS (1)</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830997"/>
            <a:ext cx="11845636" cy="5847755"/>
          </a:xfrm>
          <a:prstGeom prst="rect">
            <a:avLst/>
          </a:prstGeom>
          <a:noFill/>
        </p:spPr>
        <p:txBody>
          <a:bodyPr wrap="square" rtlCol="0">
            <a:spAutoFit/>
          </a:bodyPr>
          <a:lstStyle/>
          <a:p>
            <a:pPr marL="342900" indent="-342900" algn="just">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MECHANISMS</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Abnormally high precipitation beyond the capacity of drainage systems</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Inundation of facilities and flow of water with a wide range of hydraulic pressures</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Water drowns systems and can knock down exposed facilities with loss of life</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Spreading of contaminants and pathogens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SEVERITY PARAMETERS</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Size of flooded area</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Height of flood</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Flood water flow velocity</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Quantity of material (mud) in flowing water</a:t>
            </a:r>
          </a:p>
          <a:p>
            <a:pPr marL="1257300" lvl="2" indent="-342900" algn="just">
              <a:buFont typeface="Wingdings" panose="05000000000000000000" pitchFamily="2" charset="2"/>
              <a:buChar char="§"/>
            </a:pPr>
            <a:r>
              <a:rPr lang="en-US" sz="2800" dirty="0" smtClean="0">
                <a:latin typeface="Times New Roman" panose="02020603050405020304" pitchFamily="18" charset="0"/>
                <a:cs typeface="Times New Roman" panose="02020603050405020304" pitchFamily="18" charset="0"/>
              </a:rPr>
              <a:t>Duration of terrain inundation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875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B.2 </a:t>
            </a:r>
            <a:r>
              <a:rPr lang="en-GB" sz="4800" b="1" dirty="0" smtClean="0">
                <a:latin typeface="Tahoma" panose="020B0604030504040204" pitchFamily="34" charset="0"/>
                <a:ea typeface="Tahoma" panose="020B0604030504040204" pitchFamily="34" charset="0"/>
                <a:cs typeface="Tahoma" panose="020B0604030504040204" pitchFamily="34" charset="0"/>
              </a:rPr>
              <a:t>FLOODS</a:t>
            </a:r>
            <a:endParaRPr lang="en-GB" sz="4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5373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32</a:t>
            </a:fld>
            <a:endParaRPr lang="en-US" sz="1800" dirty="0"/>
          </a:p>
        </p:txBody>
      </p:sp>
      <p:sp>
        <p:nvSpPr>
          <p:cNvPr id="9" name="TextBox 8"/>
          <p:cNvSpPr txBox="1"/>
          <p:nvPr/>
        </p:nvSpPr>
        <p:spPr>
          <a:xfrm>
            <a:off x="0" y="0"/>
            <a:ext cx="12192000" cy="769441"/>
          </a:xfrm>
          <a:prstGeom prst="rect">
            <a:avLst/>
          </a:prstGeom>
          <a:solidFill>
            <a:srgbClr val="FFFF00"/>
          </a:solidFill>
          <a:ln w="38100">
            <a:solidFill>
              <a:schemeClr val="tx1"/>
            </a:solidFill>
          </a:ln>
        </p:spPr>
        <p:txBody>
          <a:bodyPr wrap="square" rtlCol="0">
            <a:spAutoFit/>
          </a:bodyPr>
          <a:lstStyle/>
          <a:p>
            <a:pPr algn="ctr"/>
            <a:r>
              <a:rPr lang="en-US" sz="4400" b="1" dirty="0" smtClean="0">
                <a:latin typeface="Tahoma" panose="020B0604030504040204" pitchFamily="34" charset="0"/>
                <a:ea typeface="Tahoma" panose="020B0604030504040204" pitchFamily="34" charset="0"/>
                <a:cs typeface="Tahoma" panose="020B0604030504040204" pitchFamily="34" charset="0"/>
              </a:rPr>
              <a:t>FEATURES AND RAVAGES OF FLOODS (2)</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769441"/>
            <a:ext cx="11845636" cy="6155531"/>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TYPES OF FLOODS</a:t>
            </a:r>
          </a:p>
          <a:p>
            <a:pPr marL="800100" lvl="1" indent="-342900" algn="just">
              <a:spcAft>
                <a:spcPts val="800"/>
              </a:spcAft>
              <a:buFont typeface="Wingdings" panose="05000000000000000000" pitchFamily="2" charset="2"/>
              <a:buChar char="§"/>
            </a:pPr>
            <a:r>
              <a:rPr lang="en-US" sz="2400" b="1" dirty="0">
                <a:latin typeface="Times New Roman" panose="02020603050405020304" pitchFamily="18" charset="0"/>
                <a:cs typeface="Times New Roman" panose="02020603050405020304" pitchFamily="18" charset="0"/>
              </a:rPr>
              <a:t>River floods: </a:t>
            </a:r>
            <a:r>
              <a:rPr lang="en-US" sz="2400" dirty="0">
                <a:latin typeface="Times New Roman" panose="02020603050405020304" pitchFamily="18" charset="0"/>
                <a:cs typeface="Times New Roman" panose="02020603050405020304" pitchFamily="18" charset="0"/>
              </a:rPr>
              <a:t>Generally, these floods occur in areas that surround the middle and lower courses of rivers. Excessive recharge of streams through upstream </a:t>
            </a:r>
            <a:r>
              <a:rPr lang="en-US" sz="2400" dirty="0" smtClean="0">
                <a:latin typeface="Times New Roman" panose="02020603050405020304" pitchFamily="18" charset="0"/>
                <a:cs typeface="Times New Roman" panose="02020603050405020304" pitchFamily="18" charset="0"/>
              </a:rPr>
              <a:t>precipitation events </a:t>
            </a:r>
            <a:r>
              <a:rPr lang="en-US" sz="2400" dirty="0">
                <a:latin typeface="Times New Roman" panose="02020603050405020304" pitchFamily="18" charset="0"/>
                <a:cs typeface="Times New Roman" panose="02020603050405020304" pitchFamily="18" charset="0"/>
              </a:rPr>
              <a:t>can generate significant-overflows of their channels such that the surrounding plains become inundated</a:t>
            </a:r>
            <a:r>
              <a:rPr lang="en-US" sz="2400" dirty="0" smtClean="0">
                <a:latin typeface="Times New Roman" panose="02020603050405020304" pitchFamily="18" charset="0"/>
                <a:cs typeface="Times New Roman" panose="02020603050405020304" pitchFamily="18" charset="0"/>
              </a:rPr>
              <a:t>.</a:t>
            </a:r>
          </a:p>
          <a:p>
            <a:pPr marL="800100" lvl="1" indent="-342900" algn="just">
              <a:spcAft>
                <a:spcPts val="800"/>
              </a:spcAft>
              <a:buFont typeface="Wingdings" panose="05000000000000000000" pitchFamily="2" charset="2"/>
              <a:buChar char="§"/>
            </a:pPr>
            <a:r>
              <a:rPr lang="en-US" sz="2400" b="1" dirty="0">
                <a:latin typeface="Times New Roman" panose="02020603050405020304" pitchFamily="18" charset="0"/>
                <a:cs typeface="Times New Roman" panose="02020603050405020304" pitchFamily="18" charset="0"/>
              </a:rPr>
              <a:t>Coastal floods: </a:t>
            </a:r>
            <a:r>
              <a:rPr lang="en-US" sz="2400" dirty="0">
                <a:latin typeface="Times New Roman" panose="02020603050405020304" pitchFamily="18" charset="0"/>
                <a:cs typeface="Times New Roman" panose="02020603050405020304" pitchFamily="18" charset="0"/>
              </a:rPr>
              <a:t>These floods occur in coastal areas due to the movement of large bodies of water by stormy winds from the sea towards adjoining land areas. Typically, coastal floods are very destructive</a:t>
            </a:r>
            <a:r>
              <a:rPr lang="en-US" sz="2400" dirty="0" smtClean="0">
                <a:latin typeface="Times New Roman" panose="02020603050405020304" pitchFamily="18" charset="0"/>
                <a:cs typeface="Times New Roman" panose="02020603050405020304" pitchFamily="18" charset="0"/>
              </a:rPr>
              <a:t>.</a:t>
            </a:r>
          </a:p>
          <a:p>
            <a:pPr marL="800100" lvl="1" indent="-342900" algn="just">
              <a:spcAft>
                <a:spcPts val="800"/>
              </a:spcAft>
              <a:buFont typeface="Wingdings" panose="05000000000000000000" pitchFamily="2" charset="2"/>
              <a:buChar char="§"/>
            </a:pPr>
            <a:r>
              <a:rPr lang="en-US" sz="2400" b="1" dirty="0">
                <a:latin typeface="Times New Roman" panose="02020603050405020304" pitchFamily="18" charset="0"/>
                <a:cs typeface="Times New Roman" panose="02020603050405020304" pitchFamily="18" charset="0"/>
              </a:rPr>
              <a:t>Lake floods: </a:t>
            </a:r>
            <a:r>
              <a:rPr lang="en-US" sz="2400" dirty="0">
                <a:latin typeface="Times New Roman" panose="02020603050405020304" pitchFamily="18" charset="0"/>
                <a:cs typeface="Times New Roman" panose="02020603050405020304" pitchFamily="18" charset="0"/>
              </a:rPr>
              <a:t>A steady increase in water supply to a lake may result in the overflow of water into the surrounding land if the topography is favorable. Lake side flooding can also be induced by stormy winds</a:t>
            </a:r>
            <a:r>
              <a:rPr lang="en-US" sz="2400" dirty="0" smtClean="0">
                <a:latin typeface="Times New Roman" panose="02020603050405020304" pitchFamily="18" charset="0"/>
                <a:cs typeface="Times New Roman" panose="02020603050405020304" pitchFamily="18" charset="0"/>
              </a:rPr>
              <a:t>.</a:t>
            </a:r>
          </a:p>
          <a:p>
            <a:pPr marL="800100" lvl="1" indent="-342900" algn="just">
              <a:spcAft>
                <a:spcPts val="800"/>
              </a:spcAft>
              <a:buFont typeface="Wingdings" panose="05000000000000000000" pitchFamily="2" charset="2"/>
              <a:buChar char="§"/>
            </a:pPr>
            <a:r>
              <a:rPr lang="en-US" sz="2400" b="1" dirty="0">
                <a:latin typeface="Times New Roman" panose="02020603050405020304" pitchFamily="18" charset="0"/>
                <a:cs typeface="Times New Roman" panose="02020603050405020304" pitchFamily="18" charset="0"/>
              </a:rPr>
              <a:t>Flash floods: </a:t>
            </a:r>
            <a:r>
              <a:rPr lang="en-US" sz="2400" dirty="0">
                <a:latin typeface="Times New Roman" panose="02020603050405020304" pitchFamily="18" charset="0"/>
                <a:cs typeface="Times New Roman" panose="02020603050405020304" pitchFamily="18" charset="0"/>
              </a:rPr>
              <a:t>Unlike the floods described above, flash floods can occur in any region during intense storms or sustained snow melt. Typically, water is not resident on flooded areas over long time intervals, hence the designation "flash flood". Flash floods result from natural (precipitation) events.</a:t>
            </a:r>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785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33</a:t>
            </a:fld>
            <a:endParaRPr lang="en-US" sz="1800" dirty="0"/>
          </a:p>
        </p:txBody>
      </p:sp>
      <p:sp>
        <p:nvSpPr>
          <p:cNvPr id="8" name="TextBox 7"/>
          <p:cNvSpPr txBox="1"/>
          <p:nvPr/>
        </p:nvSpPr>
        <p:spPr>
          <a:xfrm>
            <a:off x="0" y="0"/>
            <a:ext cx="12192000" cy="1050878"/>
          </a:xfrm>
          <a:prstGeom prst="rect">
            <a:avLst/>
          </a:prstGeom>
          <a:solidFill>
            <a:srgbClr val="FFFF00"/>
          </a:solidFill>
          <a:ln w="38100">
            <a:solidFill>
              <a:schemeClr val="tx1"/>
            </a:solidFill>
          </a:ln>
        </p:spPr>
        <p:txBody>
          <a:bodyPr wrap="square" rtlCol="0" anchor="ctr">
            <a:noAutofit/>
          </a:bodyPr>
          <a:lstStyle/>
          <a:p>
            <a:pPr algn="ctr"/>
            <a:r>
              <a:rPr lang="en-US" sz="4800" b="1" dirty="0" smtClean="0">
                <a:latin typeface="Tahoma" panose="020B0604030504040204" pitchFamily="34" charset="0"/>
                <a:ea typeface="Tahoma" panose="020B0604030504040204" pitchFamily="34" charset="0"/>
                <a:cs typeface="Tahoma" panose="020B0604030504040204" pitchFamily="34" charset="0"/>
              </a:rPr>
              <a:t>FLOODING AND ITS CAUSES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1984114" y="1188206"/>
            <a:ext cx="8223771" cy="5071758"/>
          </a:xfrm>
          <a:prstGeom prst="rect">
            <a:avLst/>
          </a:prstGeom>
        </p:spPr>
      </p:pic>
      <p:sp>
        <p:nvSpPr>
          <p:cNvPr id="9" name="Rectangle 8"/>
          <p:cNvSpPr/>
          <p:nvPr/>
        </p:nvSpPr>
        <p:spPr>
          <a:xfrm>
            <a:off x="837188" y="6479480"/>
            <a:ext cx="11091081" cy="369332"/>
          </a:xfrm>
          <a:prstGeom prst="rect">
            <a:avLst/>
          </a:prstGeom>
        </p:spPr>
        <p:txBody>
          <a:bodyPr wrap="square">
            <a:spAutoFit/>
          </a:bodyPr>
          <a:lstStyle/>
          <a:p>
            <a:r>
              <a:rPr lang="en-US" dirty="0" smtClean="0"/>
              <a:t>Source</a:t>
            </a:r>
            <a:r>
              <a:rPr lang="en-US" dirty="0"/>
              <a:t>: Disaster Management Center, Natural Hazards: Causes and </a:t>
            </a:r>
            <a:r>
              <a:rPr lang="en-US" dirty="0" smtClean="0"/>
              <a:t>Effects, University </a:t>
            </a:r>
            <a:r>
              <a:rPr lang="en-US" dirty="0"/>
              <a:t>of Wisconsin</a:t>
            </a:r>
            <a:r>
              <a:rPr lang="en-US" dirty="0" smtClean="0"/>
              <a:t>, </a:t>
            </a:r>
            <a:r>
              <a:rPr lang="en-US" dirty="0"/>
              <a:t>1989.</a:t>
            </a:r>
          </a:p>
        </p:txBody>
      </p:sp>
    </p:spTree>
    <p:extLst>
      <p:ext uri="{BB962C8B-B14F-4D97-AF65-F5344CB8AC3E}">
        <p14:creationId xmlns:p14="http://schemas.microsoft.com/office/powerpoint/2010/main" val="46653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ILLUSTRATION OF WASTE MANAGEMENT SCENARIO THAT CAN BE WORSENED BY FLOODS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4" name="Content Placeholder 3" descr="iny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225" y="1160060"/>
            <a:ext cx="11710219" cy="53169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9362768" y="6430090"/>
            <a:ext cx="2743200" cy="365125"/>
          </a:xfrm>
        </p:spPr>
        <p:txBody>
          <a:bodyPr/>
          <a:lstStyle/>
          <a:p>
            <a:fld id="{44B49888-45F7-45CE-BD68-FFD6770B3254}" type="slidenum">
              <a:rPr lang="en-US" smtClean="0"/>
              <a:t>34</a:t>
            </a:fld>
            <a:endParaRPr lang="en-US"/>
          </a:p>
        </p:txBody>
      </p:sp>
    </p:spTree>
    <p:extLst>
      <p:ext uri="{BB962C8B-B14F-4D97-AF65-F5344CB8AC3E}">
        <p14:creationId xmlns:p14="http://schemas.microsoft.com/office/powerpoint/2010/main" val="894758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0" y="24323"/>
            <a:ext cx="12192000" cy="1143000"/>
          </a:xfrm>
          <a:solidFill>
            <a:srgbClr val="FFFF00"/>
          </a:solidFill>
          <a:ln w="38100">
            <a:solidFill>
              <a:schemeClr val="tx1"/>
            </a:solid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RAIN STORMS AND FLOODS CAN DAMAGE WASTE CONTAINMENT SYSTEMS AND ENHANCE INFILTRATION TO PROMOTE MORE RAPID TRANSPORT OF CONTAMINANT LEACHATE</a:t>
            </a:r>
          </a:p>
        </p:txBody>
      </p:sp>
      <p:sp>
        <p:nvSpPr>
          <p:cNvPr id="124931" name="Rectangle 3"/>
          <p:cNvSpPr>
            <a:spLocks noChangeArrowheads="1"/>
          </p:cNvSpPr>
          <p:nvPr/>
        </p:nvSpPr>
        <p:spPr bwMode="auto">
          <a:xfrm>
            <a:off x="1524001" y="29966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24932" name="Object 4"/>
          <p:cNvGraphicFramePr>
            <a:graphicFrameLocks noChangeAspect="1"/>
          </p:cNvGraphicFramePr>
          <p:nvPr>
            <p:extLst/>
          </p:nvPr>
        </p:nvGraphicFramePr>
        <p:xfrm>
          <a:off x="450376" y="2277173"/>
          <a:ext cx="3640440" cy="1707974"/>
        </p:xfrm>
        <a:graphic>
          <a:graphicData uri="http://schemas.openxmlformats.org/presentationml/2006/ole">
            <mc:AlternateContent xmlns:mc="http://schemas.openxmlformats.org/markup-compatibility/2006">
              <mc:Choice xmlns:v="urn:schemas-microsoft-com:vml" Requires="v">
                <p:oleObj spid="_x0000_s7216" name="Equation" r:id="rId3" imgW="1054100" imgH="495300" progId="Equation.3">
                  <p:embed/>
                </p:oleObj>
              </mc:Choice>
              <mc:Fallback>
                <p:oleObj name="Equation" r:id="rId3" imgW="1054100" imgH="495300" progId="Equation.3">
                  <p:embed/>
                  <p:pic>
                    <p:nvPicPr>
                      <p:cNvPr id="1249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76" y="2277173"/>
                        <a:ext cx="3640440" cy="1707974"/>
                      </a:xfrm>
                      <a:prstGeom prst="rect">
                        <a:avLst/>
                      </a:prstGeom>
                      <a:noFill/>
                    </p:spPr>
                  </p:pic>
                </p:oleObj>
              </mc:Fallback>
            </mc:AlternateContent>
          </a:graphicData>
        </a:graphic>
      </p:graphicFrame>
      <p:sp>
        <p:nvSpPr>
          <p:cNvPr id="124933" name="Text Box 5"/>
          <p:cNvSpPr txBox="1">
            <a:spLocks noChangeArrowheads="1"/>
          </p:cNvSpPr>
          <p:nvPr/>
        </p:nvSpPr>
        <p:spPr bwMode="auto">
          <a:xfrm>
            <a:off x="459475" y="4863358"/>
            <a:ext cx="1127305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22238" indent="-122238">
              <a:tabLst>
                <a:tab pos="122238" algn="l"/>
                <a:tab pos="228600" algn="l"/>
              </a:tabLst>
              <a:defRPr>
                <a:solidFill>
                  <a:schemeClr val="tx1"/>
                </a:solidFill>
                <a:latin typeface="Arial" pitchFamily="34" charset="0"/>
              </a:defRPr>
            </a:lvl1pPr>
            <a:lvl2pPr>
              <a:tabLst>
                <a:tab pos="122238" algn="l"/>
                <a:tab pos="228600" algn="l"/>
              </a:tabLst>
              <a:defRPr>
                <a:solidFill>
                  <a:schemeClr val="tx1"/>
                </a:solidFill>
                <a:latin typeface="Arial" pitchFamily="34" charset="0"/>
              </a:defRPr>
            </a:lvl2pPr>
            <a:lvl3pPr>
              <a:tabLst>
                <a:tab pos="122238" algn="l"/>
                <a:tab pos="228600" algn="l"/>
              </a:tabLst>
              <a:defRPr>
                <a:solidFill>
                  <a:schemeClr val="tx1"/>
                </a:solidFill>
                <a:latin typeface="Arial" pitchFamily="34" charset="0"/>
              </a:defRPr>
            </a:lvl3pPr>
            <a:lvl4pPr>
              <a:tabLst>
                <a:tab pos="122238" algn="l"/>
                <a:tab pos="228600" algn="l"/>
              </a:tabLst>
              <a:defRPr>
                <a:solidFill>
                  <a:schemeClr val="tx1"/>
                </a:solidFill>
                <a:latin typeface="Arial" pitchFamily="34" charset="0"/>
              </a:defRPr>
            </a:lvl4pPr>
            <a:lvl5pPr>
              <a:tabLst>
                <a:tab pos="122238" algn="l"/>
                <a:tab pos="228600" algn="l"/>
              </a:tabLst>
              <a:defRPr>
                <a:solidFill>
                  <a:schemeClr val="tx1"/>
                </a:solidFill>
                <a:latin typeface="Arial" pitchFamily="34" charset="0"/>
              </a:defRPr>
            </a:lvl5pPr>
            <a:lvl6pPr fontAlgn="base">
              <a:spcBef>
                <a:spcPct val="0"/>
              </a:spcBef>
              <a:spcAft>
                <a:spcPct val="0"/>
              </a:spcAft>
              <a:tabLst>
                <a:tab pos="122238" algn="l"/>
                <a:tab pos="228600" algn="l"/>
              </a:tabLst>
              <a:defRPr>
                <a:solidFill>
                  <a:schemeClr val="tx1"/>
                </a:solidFill>
                <a:latin typeface="Arial" pitchFamily="34" charset="0"/>
              </a:defRPr>
            </a:lvl6pPr>
            <a:lvl7pPr fontAlgn="base">
              <a:spcBef>
                <a:spcPct val="0"/>
              </a:spcBef>
              <a:spcAft>
                <a:spcPct val="0"/>
              </a:spcAft>
              <a:tabLst>
                <a:tab pos="122238" algn="l"/>
                <a:tab pos="228600" algn="l"/>
              </a:tabLst>
              <a:defRPr>
                <a:solidFill>
                  <a:schemeClr val="tx1"/>
                </a:solidFill>
                <a:latin typeface="Arial" pitchFamily="34" charset="0"/>
              </a:defRPr>
            </a:lvl7pPr>
            <a:lvl8pPr fontAlgn="base">
              <a:spcBef>
                <a:spcPct val="0"/>
              </a:spcBef>
              <a:spcAft>
                <a:spcPct val="0"/>
              </a:spcAft>
              <a:tabLst>
                <a:tab pos="122238" algn="l"/>
                <a:tab pos="228600" algn="l"/>
              </a:tabLst>
              <a:defRPr>
                <a:solidFill>
                  <a:schemeClr val="tx1"/>
                </a:solidFill>
                <a:latin typeface="Arial" pitchFamily="34" charset="0"/>
              </a:defRPr>
            </a:lvl8pPr>
            <a:lvl9pPr fontAlgn="base">
              <a:spcBef>
                <a:spcPct val="0"/>
              </a:spcBef>
              <a:spcAft>
                <a:spcPct val="0"/>
              </a:spcAft>
              <a:tabLst>
                <a:tab pos="122238" algn="l"/>
                <a:tab pos="228600" algn="l"/>
              </a:tabLst>
              <a:defRPr>
                <a:solidFill>
                  <a:schemeClr val="tx1"/>
                </a:solidFill>
                <a:latin typeface="Arial" pitchFamily="34" charset="0"/>
              </a:defRPr>
            </a:lvl9pPr>
          </a:lstStyle>
          <a:p>
            <a:pPr>
              <a:spcBef>
                <a:spcPct val="50000"/>
              </a:spcBef>
              <a:buFontTx/>
              <a:buChar char="•"/>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F</a:t>
            </a:r>
            <a:r>
              <a:rPr lang="en-US" sz="2000" i="1" baseline="-25000" dirty="0" err="1">
                <a:latin typeface="Times New Roman" panose="02020603050405020304" pitchFamily="18" charset="0"/>
                <a:cs typeface="Times New Roman" panose="02020603050405020304" pitchFamily="18" charset="0"/>
              </a:rPr>
              <a:t>d</a:t>
            </a:r>
            <a:r>
              <a:rPr lang="en-US" sz="2000" dirty="0">
                <a:latin typeface="Times New Roman" panose="02020603050405020304" pitchFamily="18" charset="0"/>
                <a:cs typeface="Times New Roman" panose="02020603050405020304" pitchFamily="18" charset="0"/>
              </a:rPr>
              <a:t> = Dilution factor which is in this formulation, a dimensionless fraction;</a:t>
            </a:r>
          </a:p>
          <a:p>
            <a:pPr>
              <a:spcBef>
                <a:spcPct val="50000"/>
              </a:spcBef>
              <a:buFontTx/>
              <a:buChar char="•"/>
            </a:pP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a:t>
            </a:r>
            <a:r>
              <a:rPr lang="en-US" sz="2000" i="1" baseline="-25000" dirty="0">
                <a:latin typeface="Times New Roman" panose="02020603050405020304" pitchFamily="18" charset="0"/>
                <a:cs typeface="Times New Roman" panose="02020603050405020304" pitchFamily="18" charset="0"/>
              </a:rPr>
              <a:t>i</a:t>
            </a:r>
            <a:r>
              <a:rPr lang="en-US" sz="2000" dirty="0">
                <a:latin typeface="Times New Roman" panose="02020603050405020304" pitchFamily="18" charset="0"/>
                <a:cs typeface="Times New Roman" panose="02020603050405020304" pitchFamily="18" charset="0"/>
              </a:rPr>
              <a:t> =  Contaminant attenuation factor which is also a dimensionless fraction; </a:t>
            </a:r>
          </a:p>
          <a:p>
            <a:pPr>
              <a:spcBef>
                <a:spcPct val="50000"/>
              </a:spcBef>
              <a:buFontTx/>
              <a:buChar char="•"/>
            </a:pPr>
            <a:r>
              <a:rPr lang="en-US" sz="2000" i="1" dirty="0">
                <a:latin typeface="Times New Roman" panose="02020603050405020304" pitchFamily="18" charset="0"/>
                <a:cs typeface="Times New Roman" panose="02020603050405020304" pitchFamily="18" charset="0"/>
              </a:rPr>
              <a:t>C</a:t>
            </a:r>
            <a:r>
              <a:rPr lang="en-US" sz="2000" i="1" baseline="-25000" dirty="0">
                <a:latin typeface="Times New Roman" panose="02020603050405020304" pitchFamily="18" charset="0"/>
                <a:cs typeface="Times New Roman" panose="02020603050405020304" pitchFamily="18" charset="0"/>
              </a:rPr>
              <a:t>1</a:t>
            </a:r>
            <a:r>
              <a:rPr lang="en-US" sz="2000" i="1" dirty="0">
                <a:latin typeface="Times New Roman" panose="02020603050405020304" pitchFamily="18" charset="0"/>
                <a:cs typeface="Times New Roman" panose="02020603050405020304" pitchFamily="18" charset="0"/>
              </a:rPr>
              <a:t>-C</a:t>
            </a:r>
            <a:r>
              <a:rPr lang="en-US" sz="2000" i="1" baseline="-25000" dirty="0">
                <a:latin typeface="Times New Roman" panose="02020603050405020304" pitchFamily="18" charset="0"/>
                <a:cs typeface="Times New Roman" panose="02020603050405020304" pitchFamily="18" charset="0"/>
              </a:rPr>
              <a:t>5</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Contaminant concentrations at different locations (Figure above);</a:t>
            </a:r>
          </a:p>
          <a:p>
            <a:pPr>
              <a:spcBef>
                <a:spcPct val="50000"/>
              </a:spcBef>
              <a:buFontTx/>
              <a:buChar char="•"/>
            </a:pPr>
            <a:r>
              <a:rPr lang="en-US" sz="2000" i="1" dirty="0">
                <a:latin typeface="Times New Roman" panose="02020603050405020304" pitchFamily="18" charset="0"/>
                <a:cs typeface="Times New Roman" panose="02020603050405020304" pitchFamily="18" charset="0"/>
              </a:rPr>
              <a:t>n =  </a:t>
            </a:r>
            <a:r>
              <a:rPr lang="en-US" sz="2000" dirty="0">
                <a:latin typeface="Times New Roman" panose="02020603050405020304" pitchFamily="18" charset="0"/>
                <a:cs typeface="Times New Roman" panose="02020603050405020304" pitchFamily="18" charset="0"/>
              </a:rPr>
              <a:t>Number of soil compartments of distinct characteristics through which </a:t>
            </a:r>
            <a:r>
              <a:rPr lang="en-US" sz="2000" dirty="0" smtClean="0">
                <a:latin typeface="Times New Roman" panose="02020603050405020304" pitchFamily="18" charset="0"/>
                <a:cs typeface="Times New Roman" panose="02020603050405020304" pitchFamily="18" charset="0"/>
              </a:rPr>
              <a:t>the contaminant </a:t>
            </a:r>
            <a:r>
              <a:rPr lang="en-US" sz="2000" dirty="0">
                <a:latin typeface="Times New Roman" panose="02020603050405020304" pitchFamily="18" charset="0"/>
                <a:cs typeface="Times New Roman" panose="02020603050405020304" pitchFamily="18" charset="0"/>
              </a:rPr>
              <a:t>travels; </a:t>
            </a:r>
          </a:p>
        </p:txBody>
      </p:sp>
      <p:graphicFrame>
        <p:nvGraphicFramePr>
          <p:cNvPr id="124934" name="Object 6"/>
          <p:cNvGraphicFramePr>
            <a:graphicFrameLocks noGrp="1" noChangeAspect="1"/>
          </p:cNvGraphicFramePr>
          <p:nvPr>
            <p:ph idx="1"/>
            <p:extLst/>
          </p:nvPr>
        </p:nvGraphicFramePr>
        <p:xfrm>
          <a:off x="4601569" y="1292503"/>
          <a:ext cx="7477647" cy="3445675"/>
        </p:xfrm>
        <a:graphic>
          <a:graphicData uri="http://schemas.openxmlformats.org/presentationml/2006/ole">
            <mc:AlternateContent xmlns:mc="http://schemas.openxmlformats.org/markup-compatibility/2006">
              <mc:Choice xmlns:v="urn:schemas-microsoft-com:vml" Requires="v">
                <p:oleObj spid="_x0000_s7217" name="Flash Document" r:id="rId5" imgW="5142960" imgH="2238480" progId="">
                  <p:embed/>
                </p:oleObj>
              </mc:Choice>
              <mc:Fallback>
                <p:oleObj name="Flash Document" r:id="rId5" imgW="5142960" imgH="2238480" progId="">
                  <p:embed/>
                  <p:pic>
                    <p:nvPicPr>
                      <p:cNvPr id="124934" name="Object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1569" y="1292503"/>
                        <a:ext cx="7477647" cy="3445675"/>
                      </a:xfrm>
                      <a:prstGeom prst="rect">
                        <a:avLst/>
                      </a:prstGeom>
                      <a:noFill/>
                      <a:ln>
                        <a:noFill/>
                      </a:ln>
                      <a:effectLst/>
                    </p:spPr>
                  </p:pic>
                </p:oleObj>
              </mc:Fallback>
            </mc:AlternateContent>
          </a:graphicData>
        </a:graphic>
      </p:graphicFrame>
      <p:sp>
        <p:nvSpPr>
          <p:cNvPr id="9" name="Rectangle 8"/>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35</a:t>
            </a:fld>
            <a:endParaRPr lang="en-US" sz="1800" dirty="0"/>
          </a:p>
        </p:txBody>
      </p:sp>
    </p:spTree>
    <p:extLst>
      <p:ext uri="{BB962C8B-B14F-4D97-AF65-F5344CB8AC3E}">
        <p14:creationId xmlns:p14="http://schemas.microsoft.com/office/powerpoint/2010/main" val="1662184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453937" y="6397293"/>
            <a:ext cx="681250" cy="365125"/>
          </a:xfrm>
        </p:spPr>
        <p:txBody>
          <a:bodyPr/>
          <a:lstStyle/>
          <a:p>
            <a:fld id="{44B49888-45F7-45CE-BD68-FFD6770B3254}" type="slidenum">
              <a:rPr lang="en-US" sz="1800" smtClean="0"/>
              <a:t>36</a:t>
            </a:fld>
            <a:endParaRPr lang="en-US" sz="1800" dirty="0"/>
          </a:p>
        </p:txBody>
      </p:sp>
      <p:sp>
        <p:nvSpPr>
          <p:cNvPr id="9" name="TextBox 8"/>
          <p:cNvSpPr txBox="1"/>
          <p:nvPr/>
        </p:nvSpPr>
        <p:spPr>
          <a:xfrm>
            <a:off x="0" y="0"/>
            <a:ext cx="12192000" cy="461665"/>
          </a:xfrm>
          <a:prstGeom prst="rect">
            <a:avLst/>
          </a:prstGeom>
          <a:solidFill>
            <a:srgbClr val="FFFF00"/>
          </a:solidFill>
          <a:ln w="38100">
            <a:solidFill>
              <a:schemeClr val="tx1"/>
            </a:solidFill>
          </a:ln>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MAP OF ECONOMIC PRESSURE AREAS IN SOUTH AFRICA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srcRect r="18329"/>
          <a:stretch/>
        </p:blipFill>
        <p:spPr>
          <a:xfrm>
            <a:off x="6201201" y="835957"/>
            <a:ext cx="5875929" cy="37236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56" y="588307"/>
            <a:ext cx="5666158" cy="6138262"/>
          </a:xfrm>
          <a:prstGeom prst="rect">
            <a:avLst/>
          </a:prstGeom>
        </p:spPr>
      </p:pic>
      <p:pic>
        <p:nvPicPr>
          <p:cNvPr id="4" name="Picture 3"/>
          <p:cNvPicPr>
            <a:picLocks noChangeAspect="1"/>
          </p:cNvPicPr>
          <p:nvPr/>
        </p:nvPicPr>
        <p:blipFill>
          <a:blip r:embed="rId4"/>
          <a:stretch>
            <a:fillRect/>
          </a:stretch>
        </p:blipFill>
        <p:spPr>
          <a:xfrm>
            <a:off x="9496082" y="4216400"/>
            <a:ext cx="2298480" cy="2503243"/>
          </a:xfrm>
          <a:prstGeom prst="rect">
            <a:avLst/>
          </a:prstGeom>
        </p:spPr>
      </p:pic>
      <p:pic>
        <p:nvPicPr>
          <p:cNvPr id="5" name="Picture 4"/>
          <p:cNvPicPr>
            <a:picLocks noChangeAspect="1"/>
          </p:cNvPicPr>
          <p:nvPr/>
        </p:nvPicPr>
        <p:blipFill>
          <a:blip r:embed="rId5"/>
          <a:stretch>
            <a:fillRect/>
          </a:stretch>
        </p:blipFill>
        <p:spPr>
          <a:xfrm>
            <a:off x="5921913" y="5065834"/>
            <a:ext cx="3003464" cy="1514021"/>
          </a:xfrm>
          <a:prstGeom prst="rect">
            <a:avLst/>
          </a:prstGeom>
        </p:spPr>
      </p:pic>
      <p:sp>
        <p:nvSpPr>
          <p:cNvPr id="7" name="Rectangle 6"/>
          <p:cNvSpPr/>
          <p:nvPr/>
        </p:nvSpPr>
        <p:spPr>
          <a:xfrm>
            <a:off x="6161382" y="462562"/>
            <a:ext cx="5674950" cy="369332"/>
          </a:xfrm>
          <a:prstGeom prst="rect">
            <a:avLst/>
          </a:prstGeom>
        </p:spPr>
        <p:txBody>
          <a:bodyPr wrap="none">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SOUTH AFRICA'S ECONOMIC PRESSURE AREAS</a:t>
            </a:r>
          </a:p>
        </p:txBody>
      </p:sp>
    </p:spTree>
    <p:extLst>
      <p:ext uri="{BB962C8B-B14F-4D97-AF65-F5344CB8AC3E}">
        <p14:creationId xmlns:p14="http://schemas.microsoft.com/office/powerpoint/2010/main" val="164126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800219"/>
          </a:xfrm>
          <a:prstGeom prst="rect">
            <a:avLst/>
          </a:prstGeom>
          <a:solidFill>
            <a:srgbClr val="FFFF00"/>
          </a:solidFill>
          <a:ln w="38100">
            <a:solidFill>
              <a:schemeClr val="tx1"/>
            </a:solidFill>
          </a:ln>
        </p:spPr>
        <p:txBody>
          <a:bodyPr wrap="square" rtlCol="0">
            <a:spAutoFit/>
          </a:bodyPr>
          <a:lstStyle/>
          <a:p>
            <a:pPr algn="ctr"/>
            <a:r>
              <a:rPr lang="en-US" sz="2300" b="1" dirty="0" smtClean="0">
                <a:latin typeface="Tahoma" panose="020B0604030504040204" pitchFamily="34" charset="0"/>
                <a:ea typeface="Tahoma" panose="020B0604030504040204" pitchFamily="34" charset="0"/>
                <a:cs typeface="Tahoma" panose="020B0604030504040204" pitchFamily="34" charset="0"/>
              </a:rPr>
              <a:t>MAP OF SOUTH AFRICA SHOWING THE SPREAD OF SEVERITY OF FLOOD DISASTERS FROM 1959 TO 2019 BASED ON THE EMERGENCY EVENTS DATABASE</a:t>
            </a:r>
            <a:endParaRPr lang="en-US" sz="2300" b="1"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37</a:t>
            </a:fld>
            <a:endParaRPr lang="en-US"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1039"/>
          <a:stretch/>
        </p:blipFill>
        <p:spPr>
          <a:xfrm>
            <a:off x="143105" y="956208"/>
            <a:ext cx="6460895" cy="4936592"/>
          </a:xfrm>
          <a:prstGeom prst="rect">
            <a:avLst/>
          </a:prstGeom>
          <a:ln w="38100">
            <a:solidFill>
              <a:schemeClr val="tx1"/>
            </a:solidFill>
          </a:ln>
        </p:spPr>
      </p:pic>
      <p:pic>
        <p:nvPicPr>
          <p:cNvPr id="7" name="Picture 6"/>
          <p:cNvPicPr>
            <a:picLocks noChangeAspect="1"/>
          </p:cNvPicPr>
          <p:nvPr/>
        </p:nvPicPr>
        <p:blipFill>
          <a:blip r:embed="rId3"/>
          <a:stretch>
            <a:fillRect/>
          </a:stretch>
        </p:blipFill>
        <p:spPr>
          <a:xfrm>
            <a:off x="7234795" y="865643"/>
            <a:ext cx="4842335" cy="5027157"/>
          </a:xfrm>
          <a:prstGeom prst="rect">
            <a:avLst/>
          </a:prstGeom>
        </p:spPr>
      </p:pic>
      <p:sp>
        <p:nvSpPr>
          <p:cNvPr id="9" name="TextBox 8"/>
          <p:cNvSpPr txBox="1"/>
          <p:nvPr/>
        </p:nvSpPr>
        <p:spPr>
          <a:xfrm>
            <a:off x="143105" y="6135683"/>
            <a:ext cx="11787638" cy="523220"/>
          </a:xfrm>
          <a:prstGeom prst="rect">
            <a:avLst/>
          </a:prstGeom>
          <a:noFill/>
          <a:ln w="12700">
            <a:solidFill>
              <a:schemeClr val="tx1"/>
            </a:solidFill>
          </a:ln>
        </p:spPr>
        <p:txBody>
          <a:bodyPr wrap="square" rtlCol="0">
            <a:spAutoFit/>
          </a:bodyPr>
          <a:lstStyle/>
          <a:p>
            <a:pPr algn="just"/>
            <a:r>
              <a:rPr lang="en-US" sz="1400" dirty="0" err="1" smtClean="0"/>
              <a:t>Busayo</a:t>
            </a:r>
            <a:r>
              <a:rPr lang="en-US" sz="1400" dirty="0" smtClean="0"/>
              <a:t>, Emmanuel &amp; </a:t>
            </a:r>
            <a:r>
              <a:rPr lang="en-US" sz="1400" dirty="0" err="1" smtClean="0"/>
              <a:t>Kalumba</a:t>
            </a:r>
            <a:r>
              <a:rPr lang="en-US" sz="1400" dirty="0" smtClean="0"/>
              <a:t>, Ahmed </a:t>
            </a:r>
            <a:r>
              <a:rPr lang="en-US" sz="1400" dirty="0" err="1" smtClean="0"/>
              <a:t>Mukalazi</a:t>
            </a:r>
            <a:r>
              <a:rPr lang="en-US" sz="1400" dirty="0" smtClean="0"/>
              <a:t> &amp; </a:t>
            </a:r>
            <a:r>
              <a:rPr lang="en-US" sz="1400" dirty="0" err="1" smtClean="0"/>
              <a:t>Afuye</a:t>
            </a:r>
            <a:r>
              <a:rPr lang="en-US" sz="1400" dirty="0" smtClean="0"/>
              <a:t>, </a:t>
            </a:r>
            <a:r>
              <a:rPr lang="en-US" sz="1400" dirty="0" err="1" smtClean="0"/>
              <a:t>Gbenga</a:t>
            </a:r>
            <a:r>
              <a:rPr lang="en-US" sz="1400" dirty="0" smtClean="0"/>
              <a:t> &amp; </a:t>
            </a:r>
            <a:r>
              <a:rPr lang="en-US" sz="1400" dirty="0" err="1" smtClean="0"/>
              <a:t>Olusola</a:t>
            </a:r>
            <a:r>
              <a:rPr lang="en-US" sz="1400" dirty="0" smtClean="0"/>
              <a:t>, </a:t>
            </a:r>
            <a:r>
              <a:rPr lang="en-US" sz="1400" dirty="0" err="1" smtClean="0"/>
              <a:t>Adeyemi</a:t>
            </a:r>
            <a:r>
              <a:rPr lang="en-US" sz="1400" dirty="0" smtClean="0"/>
              <a:t> &amp; </a:t>
            </a:r>
            <a:r>
              <a:rPr lang="en-US" sz="1400" dirty="0" err="1" smtClean="0"/>
              <a:t>Ololade</a:t>
            </a:r>
            <a:r>
              <a:rPr lang="en-US" sz="1400" dirty="0" smtClean="0"/>
              <a:t>, </a:t>
            </a:r>
            <a:r>
              <a:rPr lang="en-US" sz="1400" dirty="0" err="1" smtClean="0"/>
              <a:t>Olusola</a:t>
            </a:r>
            <a:r>
              <a:rPr lang="en-US" sz="1400" dirty="0" smtClean="0"/>
              <a:t> &amp; </a:t>
            </a:r>
            <a:r>
              <a:rPr lang="en-US" sz="1400" dirty="0" err="1" smtClean="0"/>
              <a:t>Orimoloye</a:t>
            </a:r>
            <a:r>
              <a:rPr lang="en-US" sz="1400" dirty="0" smtClean="0"/>
              <a:t>, Israel. (2022). Rediscovering South Africa: Flood disaster risk management through ecosystem-based adaptation. Environmental and Sustainability Indicators. 100175. 10.1016/j.indic.2022.100175. </a:t>
            </a:r>
            <a:endParaRPr lang="en-US" sz="1400" dirty="0"/>
          </a:p>
        </p:txBody>
      </p:sp>
    </p:spTree>
    <p:extLst>
      <p:ext uri="{BB962C8B-B14F-4D97-AF65-F5344CB8AC3E}">
        <p14:creationId xmlns:p14="http://schemas.microsoft.com/office/powerpoint/2010/main" val="31257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RAINFALL LEVELS DURING THE 2022 SOUTH AFRICA FLOODS</a:t>
            </a:r>
          </a:p>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Rainfall in mm during the period April 1-10, 2022</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r>
              <a:rPr lang="en-US" b="1"/>
              <a:t>What's behind South Africa's flood disaster</a:t>
            </a:r>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38</a:t>
            </a:fld>
            <a:endParaRPr lang="en-US" sz="2400" dirty="0"/>
          </a:p>
        </p:txBody>
      </p:sp>
      <p:pic>
        <p:nvPicPr>
          <p:cNvPr id="14338" name="Picture 2" descr="https://scx2.b-cdn.net/gfx/news/2022/floods-in-south-africa.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72"/>
          <a:stretch/>
        </p:blipFill>
        <p:spPr bwMode="auto">
          <a:xfrm>
            <a:off x="1407886" y="1073304"/>
            <a:ext cx="9180285" cy="5516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6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39</a:t>
            </a:fld>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42" y="946782"/>
            <a:ext cx="8752115" cy="5856988"/>
          </a:xfrm>
          <a:prstGeom prst="rect">
            <a:avLst/>
          </a:prstGeom>
        </p:spPr>
      </p:pic>
      <p:sp>
        <p:nvSpPr>
          <p:cNvPr id="7" name="TextBox 6"/>
          <p:cNvSpPr txBox="1"/>
          <p:nvPr/>
        </p:nvSpPr>
        <p:spPr>
          <a:xfrm>
            <a:off x="0" y="0"/>
            <a:ext cx="12192000" cy="954107"/>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RAINFALL LEVELS DURING THE 2022 SOUTH AFRICA FLOODS</a:t>
            </a:r>
          </a:p>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Rainfall in mm during the period February 6-12, 2023</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6315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568949720"/>
              </p:ext>
            </p:extLst>
          </p:nvPr>
        </p:nvGraphicFramePr>
        <p:xfrm>
          <a:off x="368491" y="1255595"/>
          <a:ext cx="11491414" cy="5268035"/>
        </p:xfrm>
        <a:graphic>
          <a:graphicData uri="http://schemas.openxmlformats.org/drawingml/2006/table">
            <a:tbl>
              <a:tblPr firstRow="1" bandRow="1">
                <a:tableStyleId>{5C22544A-7EE6-4342-B048-85BDC9FD1C3A}</a:tableStyleId>
              </a:tblPr>
              <a:tblGrid>
                <a:gridCol w="3024056">
                  <a:extLst>
                    <a:ext uri="{9D8B030D-6E8A-4147-A177-3AD203B41FA5}">
                      <a16:colId xmlns:a16="http://schemas.microsoft.com/office/drawing/2014/main" val="20000"/>
                    </a:ext>
                  </a:extLst>
                </a:gridCol>
                <a:gridCol w="8467358">
                  <a:extLst>
                    <a:ext uri="{9D8B030D-6E8A-4147-A177-3AD203B41FA5}">
                      <a16:colId xmlns:a16="http://schemas.microsoft.com/office/drawing/2014/main" val="20001"/>
                    </a:ext>
                  </a:extLst>
                </a:gridCol>
              </a:tblGrid>
              <a:tr h="513260">
                <a:tc>
                  <a:txBody>
                    <a:bodyPr/>
                    <a:lstStyle/>
                    <a:p>
                      <a:pPr algn="ctr"/>
                      <a:r>
                        <a:rPr lang="en-US" sz="1900" dirty="0" smtClean="0">
                          <a:solidFill>
                            <a:srgbClr val="FF0000"/>
                          </a:solidFill>
                          <a:latin typeface="Times New Roman" panose="02020603050405020304" pitchFamily="18" charset="0"/>
                          <a:cs typeface="Times New Roman" panose="02020603050405020304" pitchFamily="18" charset="0"/>
                        </a:rPr>
                        <a:t>TERM</a:t>
                      </a:r>
                      <a:endParaRPr lang="en-US" sz="19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900" dirty="0" smtClean="0">
                          <a:solidFill>
                            <a:schemeClr val="tx1"/>
                          </a:solidFill>
                          <a:latin typeface="Times New Roman" panose="02020603050405020304" pitchFamily="18" charset="0"/>
                          <a:cs typeface="Times New Roman" panose="02020603050405020304" pitchFamily="18" charset="0"/>
                        </a:rPr>
                        <a:t>DEFINITION</a:t>
                      </a:r>
                      <a:endParaRPr lang="en-US" sz="1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741376">
                <a:tc>
                  <a:txBody>
                    <a:bodyPr/>
                    <a:lstStyle/>
                    <a:p>
                      <a:pPr marL="176213" indent="-176213" algn="ctr">
                        <a:buFont typeface="Arial" pitchFamily="34" charset="0"/>
                        <a:buChar char="•"/>
                      </a:pPr>
                      <a:r>
                        <a:rPr lang="en-US" sz="1900" b="1" dirty="0" smtClean="0">
                          <a:solidFill>
                            <a:srgbClr val="FF0000"/>
                          </a:solidFill>
                          <a:latin typeface="Times New Roman" panose="02020603050405020304" pitchFamily="18" charset="0"/>
                          <a:cs typeface="Times New Roman" panose="02020603050405020304" pitchFamily="18" charset="0"/>
                        </a:rPr>
                        <a:t>NATURAL</a:t>
                      </a:r>
                      <a:r>
                        <a:rPr lang="en-US" sz="1900" b="1" baseline="0" dirty="0" smtClean="0">
                          <a:solidFill>
                            <a:srgbClr val="FF0000"/>
                          </a:solidFill>
                          <a:latin typeface="Times New Roman" panose="02020603050405020304" pitchFamily="18" charset="0"/>
                          <a:cs typeface="Times New Roman" panose="02020603050405020304" pitchFamily="18" charset="0"/>
                        </a:rPr>
                        <a:t> HAZARD</a:t>
                      </a:r>
                      <a:endParaRPr lang="en-US" sz="19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r>
                        <a:rPr lang="en-US" sz="1900" dirty="0" smtClean="0">
                          <a:latin typeface="Times New Roman" panose="02020603050405020304" pitchFamily="18" charset="0"/>
                          <a:cs typeface="Times New Roman" panose="02020603050405020304" pitchFamily="18" charset="0"/>
                        </a:rPr>
                        <a:t>A</a:t>
                      </a:r>
                      <a:r>
                        <a:rPr lang="en-US" sz="1900" baseline="0" dirty="0" smtClean="0">
                          <a:latin typeface="Times New Roman" panose="02020603050405020304" pitchFamily="18" charset="0"/>
                          <a:cs typeface="Times New Roman" panose="02020603050405020304" pitchFamily="18" charset="0"/>
                        </a:rPr>
                        <a:t> natural phenomenon that occurs in the biosphere with a reasonable probability of causing a damaging event.</a:t>
                      </a: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1363936">
                <a:tc>
                  <a:txBody>
                    <a:bodyPr/>
                    <a:lstStyle/>
                    <a:p>
                      <a:pPr marL="176213" indent="-176213" algn="ctr">
                        <a:buFont typeface="Arial" pitchFamily="34" charset="0"/>
                        <a:buChar char="•"/>
                      </a:pPr>
                      <a:r>
                        <a:rPr lang="en-US" sz="1900" b="1" dirty="0" smtClean="0">
                          <a:solidFill>
                            <a:srgbClr val="FF0000"/>
                          </a:solidFill>
                          <a:latin typeface="Times New Roman" panose="02020603050405020304" pitchFamily="18" charset="0"/>
                          <a:cs typeface="Times New Roman" panose="02020603050405020304" pitchFamily="18" charset="0"/>
                        </a:rPr>
                        <a:t>NATURAL DISASTER</a:t>
                      </a:r>
                      <a:endParaRPr lang="en-US" sz="19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r>
                        <a:rPr lang="en-US" sz="1900" dirty="0" smtClean="0">
                          <a:latin typeface="Times New Roman" panose="02020603050405020304" pitchFamily="18" charset="0"/>
                          <a:cs typeface="Times New Roman" panose="02020603050405020304" pitchFamily="18" charset="0"/>
                        </a:rPr>
                        <a:t>A</a:t>
                      </a:r>
                      <a:r>
                        <a:rPr lang="en-US" sz="1900" baseline="0" dirty="0" smtClean="0">
                          <a:latin typeface="Times New Roman" panose="02020603050405020304" pitchFamily="18" charset="0"/>
                          <a:cs typeface="Times New Roman" panose="02020603050405020304" pitchFamily="18" charset="0"/>
                        </a:rPr>
                        <a:t> societal disruption triggered by natural hazards that occur at a magnitude and frequency that produce human, material, economic and environmental losses beyond the capacity of the system to accommodate them.</a:t>
                      </a: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1047903">
                <a:tc>
                  <a:txBody>
                    <a:bodyPr/>
                    <a:lstStyle/>
                    <a:p>
                      <a:pPr marL="176213" indent="-176213" algn="ctr">
                        <a:buFont typeface="Arial" pitchFamily="34" charset="0"/>
                        <a:buChar char="•"/>
                      </a:pPr>
                      <a:r>
                        <a:rPr lang="en-US" sz="1900" b="1" dirty="0" smtClean="0">
                          <a:solidFill>
                            <a:srgbClr val="FF0000"/>
                          </a:solidFill>
                          <a:latin typeface="Times New Roman" panose="02020603050405020304" pitchFamily="18" charset="0"/>
                          <a:cs typeface="Times New Roman" panose="02020603050405020304" pitchFamily="18" charset="0"/>
                        </a:rPr>
                        <a:t>RISK</a:t>
                      </a:r>
                      <a:endParaRPr lang="en-US" sz="19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r>
                        <a:rPr lang="en-US" sz="1900" dirty="0" smtClean="0">
                          <a:latin typeface="Times New Roman" panose="02020603050405020304" pitchFamily="18" charset="0"/>
                          <a:cs typeface="Times New Roman" panose="02020603050405020304" pitchFamily="18" charset="0"/>
                        </a:rPr>
                        <a:t>The probability of harmful consequences</a:t>
                      </a:r>
                      <a:r>
                        <a:rPr lang="en-US" sz="1900" baseline="0" dirty="0" smtClean="0">
                          <a:latin typeface="Times New Roman" panose="02020603050405020304" pitchFamily="18" charset="0"/>
                          <a:cs typeface="Times New Roman" panose="02020603050405020304" pitchFamily="18" charset="0"/>
                        </a:rPr>
                        <a:t> or expected physical damage to humans, structures, environmental or economic systems by a natural hazard.</a:t>
                      </a: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731868">
                <a:tc>
                  <a:txBody>
                    <a:bodyPr/>
                    <a:lstStyle/>
                    <a:p>
                      <a:pPr marL="176213" indent="-176213" algn="ctr">
                        <a:buFont typeface="Arial" pitchFamily="34" charset="0"/>
                        <a:buChar char="•"/>
                      </a:pPr>
                      <a:r>
                        <a:rPr lang="en-US" sz="1900" b="1" dirty="0" smtClean="0">
                          <a:solidFill>
                            <a:srgbClr val="FF0000"/>
                          </a:solidFill>
                          <a:latin typeface="Times New Roman" panose="02020603050405020304" pitchFamily="18" charset="0"/>
                          <a:cs typeface="Times New Roman" panose="02020603050405020304" pitchFamily="18" charset="0"/>
                        </a:rPr>
                        <a:t>VULNERABILITY</a:t>
                      </a:r>
                      <a:endParaRPr lang="en-US" sz="19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r>
                        <a:rPr lang="en-US" sz="1900" dirty="0" smtClean="0">
                          <a:latin typeface="Times New Roman" panose="02020603050405020304" pitchFamily="18" charset="0"/>
                          <a:cs typeface="Times New Roman" panose="02020603050405020304" pitchFamily="18" charset="0"/>
                        </a:rPr>
                        <a:t>The</a:t>
                      </a:r>
                      <a:r>
                        <a:rPr lang="en-US" sz="1900" baseline="0" dirty="0" smtClean="0">
                          <a:latin typeface="Times New Roman" panose="02020603050405020304" pitchFamily="18" charset="0"/>
                          <a:cs typeface="Times New Roman" panose="02020603050405020304" pitchFamily="18" charset="0"/>
                        </a:rPr>
                        <a:t> extent to which structures, environmental systems, human health and socio-economic systems are susceptible to hazards.</a:t>
                      </a: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869692">
                <a:tc>
                  <a:txBody>
                    <a:bodyPr/>
                    <a:lstStyle/>
                    <a:p>
                      <a:pPr marL="176213" indent="-176213" algn="ctr">
                        <a:buFont typeface="Arial" pitchFamily="34" charset="0"/>
                        <a:buChar char="•"/>
                      </a:pPr>
                      <a:r>
                        <a:rPr lang="en-US" sz="1900" b="1" dirty="0" smtClean="0">
                          <a:solidFill>
                            <a:srgbClr val="FF0000"/>
                          </a:solidFill>
                          <a:latin typeface="Times New Roman" panose="02020603050405020304" pitchFamily="18" charset="0"/>
                          <a:cs typeface="Times New Roman" panose="02020603050405020304" pitchFamily="18" charset="0"/>
                        </a:rPr>
                        <a:t>TECHNOLOGICAL</a:t>
                      </a:r>
                      <a:r>
                        <a:rPr lang="en-US" sz="1900" b="1" baseline="0" dirty="0" smtClean="0">
                          <a:solidFill>
                            <a:srgbClr val="FF0000"/>
                          </a:solidFill>
                          <a:latin typeface="Times New Roman" panose="02020603050405020304" pitchFamily="18" charset="0"/>
                          <a:cs typeface="Times New Roman" panose="02020603050405020304" pitchFamily="18" charset="0"/>
                        </a:rPr>
                        <a:t> HAZARD</a:t>
                      </a:r>
                      <a:endParaRPr lang="en-US" sz="1900" b="1"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r>
                        <a:rPr lang="en-US" sz="1900" dirty="0" smtClean="0">
                          <a:latin typeface="Times New Roman" panose="02020603050405020304" pitchFamily="18" charset="0"/>
                          <a:cs typeface="Times New Roman" panose="02020603050405020304" pitchFamily="18" charset="0"/>
                        </a:rPr>
                        <a:t>An</a:t>
                      </a:r>
                      <a:r>
                        <a:rPr lang="en-US" sz="1900" baseline="0" dirty="0" smtClean="0">
                          <a:latin typeface="Times New Roman" panose="02020603050405020304" pitchFamily="18" charset="0"/>
                          <a:cs typeface="Times New Roman" panose="02020603050405020304" pitchFamily="18" charset="0"/>
                        </a:rPr>
                        <a:t> hazard that directly results from the operation of a technological object, process or system</a:t>
                      </a:r>
                      <a:endParaRPr lang="en-US" sz="19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bl>
          </a:graphicData>
        </a:graphic>
      </p:graphicFrame>
      <p:sp>
        <p:nvSpPr>
          <p:cNvPr id="4" name="Title 1"/>
          <p:cNvSpPr>
            <a:spLocks noGrp="1"/>
          </p:cNvSpPr>
          <p:nvPr>
            <p:ph type="title"/>
          </p:nvPr>
        </p:nvSpPr>
        <p:spPr>
          <a:xfrm>
            <a:off x="0" y="-12251"/>
            <a:ext cx="12192000" cy="1104072"/>
          </a:xfrm>
          <a:solidFill>
            <a:srgbClr val="FFFF00"/>
          </a:solidFill>
          <a:ln w="38100">
            <a:solidFill>
              <a:schemeClr val="tx1"/>
            </a:solidFill>
          </a:ln>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DEFINITIONS OF DISASTER-RELATED TERMS</a:t>
            </a:r>
          </a:p>
        </p:txBody>
      </p:sp>
      <p:sp>
        <p:nvSpPr>
          <p:cNvPr id="8" name="Rectangle 7"/>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25872449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40</a:t>
            </a:fld>
            <a:endParaRPr lang="en-US" sz="1800" dirty="0"/>
          </a:p>
        </p:txBody>
      </p:sp>
      <p:sp>
        <p:nvSpPr>
          <p:cNvPr id="9" name="TextBox 8"/>
          <p:cNvSpPr txBox="1"/>
          <p:nvPr/>
        </p:nvSpPr>
        <p:spPr>
          <a:xfrm>
            <a:off x="0" y="0"/>
            <a:ext cx="12192000" cy="783872"/>
          </a:xfrm>
          <a:prstGeom prst="rect">
            <a:avLst/>
          </a:prstGeom>
          <a:solidFill>
            <a:srgbClr val="FFFF00"/>
          </a:solidFill>
          <a:ln w="38100">
            <a:solidFill>
              <a:schemeClr val="tx1"/>
            </a:solidFill>
          </a:ln>
        </p:spPr>
        <p:txBody>
          <a:bodyPr wrap="square" rtlCol="0" anchor="ct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IMPACT OF THE 2022 KWAZULU-NATAL FLOODS IN NUMBERS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308655" y="893050"/>
            <a:ext cx="7601631" cy="5831555"/>
          </a:xfrm>
          <a:prstGeom prst="rect">
            <a:avLst/>
          </a:prstGeom>
        </p:spPr>
      </p:pic>
      <p:sp>
        <p:nvSpPr>
          <p:cNvPr id="4" name="Rectangle 3"/>
          <p:cNvSpPr/>
          <p:nvPr/>
        </p:nvSpPr>
        <p:spPr>
          <a:xfrm>
            <a:off x="8110940" y="3208662"/>
            <a:ext cx="3882572" cy="923330"/>
          </a:xfrm>
          <a:prstGeom prst="rect">
            <a:avLst/>
          </a:prstGeom>
        </p:spPr>
        <p:txBody>
          <a:bodyPr wrap="square">
            <a:spAutoFit/>
          </a:bodyPr>
          <a:lstStyle/>
          <a:p>
            <a:pPr algn="just"/>
            <a:r>
              <a:rPr lang="en-US" i="1" dirty="0" smtClean="0">
                <a:latin typeface="Times New Roman" panose="02020603050405020304" pitchFamily="18" charset="0"/>
                <a:cs typeface="Times New Roman" panose="02020603050405020304" pitchFamily="18" charset="0"/>
              </a:rPr>
              <a:t>Source: J</a:t>
            </a:r>
            <a:r>
              <a:rPr lang="en-US" i="1" dirty="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Naidoo.Effects</a:t>
            </a:r>
            <a:r>
              <a:rPr lang="en-US" i="1" dirty="0" smtClean="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of the KwaZulu-Natal flood in </a:t>
            </a:r>
            <a:r>
              <a:rPr lang="en-US" i="1" dirty="0" smtClean="0">
                <a:latin typeface="Times New Roman" panose="02020603050405020304" pitchFamily="18" charset="0"/>
                <a:cs typeface="Times New Roman" panose="02020603050405020304" pitchFamily="18" charset="0"/>
              </a:rPr>
              <a:t>numbers, IOL </a:t>
            </a:r>
            <a:r>
              <a:rPr lang="en-US" i="1" dirty="0">
                <a:latin typeface="Times New Roman" panose="02020603050405020304" pitchFamily="18" charset="0"/>
                <a:cs typeface="Times New Roman" panose="02020603050405020304" pitchFamily="18" charset="0"/>
              </a:rPr>
              <a:t>News (2022</a:t>
            </a:r>
            <a:r>
              <a:rPr lang="en-US" i="1" dirty="0" smtClean="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Accessed 4 May 2022</a:t>
            </a:r>
            <a:r>
              <a:rPr lang="en-US" i="1" dirty="0" smtClean="0">
                <a:latin typeface="Times New Roman" panose="02020603050405020304" pitchFamily="18" charset="0"/>
                <a:cs typeface="Times New Roman" panose="02020603050405020304" pitchFamily="18" charset="0"/>
              </a:rPr>
              <a:t>].</a:t>
            </a:r>
            <a:endParaRPr lang="en-US" b="0"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442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41</a:t>
            </a:fld>
            <a:endParaRPr lang="en-US" sz="2400" dirty="0"/>
          </a:p>
        </p:txBody>
      </p:sp>
      <p:sp>
        <p:nvSpPr>
          <p:cNvPr id="9" name="TextBox 8"/>
          <p:cNvSpPr txBox="1"/>
          <p:nvPr/>
        </p:nvSpPr>
        <p:spPr>
          <a:xfrm>
            <a:off x="0" y="0"/>
            <a:ext cx="12192000" cy="584775"/>
          </a:xfrm>
          <a:prstGeom prst="rect">
            <a:avLst/>
          </a:prstGeom>
          <a:solidFill>
            <a:srgbClr val="FFFF00"/>
          </a:solidFill>
          <a:ln w="38100">
            <a:solidFill>
              <a:schemeClr val="tx1"/>
            </a:solidFill>
          </a:ln>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ACTUAL WATER EROSION-RISK MAP OF SOUTH AFRICA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06991" y="6231521"/>
            <a:ext cx="11778018" cy="523220"/>
          </a:xfrm>
          <a:prstGeom prst="rect">
            <a:avLst/>
          </a:prstGeom>
        </p:spPr>
        <p:txBody>
          <a:bodyPr wrap="square">
            <a:spAutoFit/>
          </a:bodyPr>
          <a:lstStyle/>
          <a:p>
            <a:pPr algn="just"/>
            <a:r>
              <a:rPr lang="en-US" sz="1400" dirty="0" smtClean="0"/>
              <a:t>Le Roux, Jay &amp; </a:t>
            </a:r>
            <a:r>
              <a:rPr lang="en-US" sz="1400" dirty="0" err="1" smtClean="0"/>
              <a:t>Morgenthal</a:t>
            </a:r>
            <a:r>
              <a:rPr lang="en-US" sz="1400" dirty="0" smtClean="0"/>
              <a:t>, </a:t>
            </a:r>
            <a:r>
              <a:rPr lang="en-US" sz="1400" dirty="0" err="1" smtClean="0"/>
              <a:t>Theunis</a:t>
            </a:r>
            <a:r>
              <a:rPr lang="en-US" sz="1400" dirty="0" smtClean="0"/>
              <a:t> &amp; Malherbe, Johan &amp; Pretorius, </a:t>
            </a:r>
            <a:r>
              <a:rPr lang="en-US" sz="1400" dirty="0" err="1" smtClean="0"/>
              <a:t>Dj</a:t>
            </a:r>
            <a:r>
              <a:rPr lang="en-US" sz="1400" dirty="0" smtClean="0"/>
              <a:t> &amp; Sumner, Paul. (2008). Water erosion prediction at a national scale for South Africa. Water SA. 34. 10.4314/wsa.v34i3.180623. </a:t>
            </a:r>
            <a:endParaRPr lang="en-US" sz="1400" dirty="0"/>
          </a:p>
        </p:txBody>
      </p:sp>
      <p:pic>
        <p:nvPicPr>
          <p:cNvPr id="4" name="Picture 3"/>
          <p:cNvPicPr>
            <a:picLocks noChangeAspect="1"/>
          </p:cNvPicPr>
          <p:nvPr/>
        </p:nvPicPr>
        <p:blipFill>
          <a:blip r:embed="rId2"/>
          <a:stretch>
            <a:fillRect/>
          </a:stretch>
        </p:blipFill>
        <p:spPr>
          <a:xfrm>
            <a:off x="9026846" y="1040402"/>
            <a:ext cx="2912421" cy="4459645"/>
          </a:xfrm>
          <a:prstGeom prst="rect">
            <a:avLst/>
          </a:prstGeom>
        </p:spPr>
      </p:pic>
      <p:grpSp>
        <p:nvGrpSpPr>
          <p:cNvPr id="7" name="Group 6"/>
          <p:cNvGrpSpPr/>
          <p:nvPr/>
        </p:nvGrpSpPr>
        <p:grpSpPr>
          <a:xfrm>
            <a:off x="395785" y="751542"/>
            <a:ext cx="8295542" cy="5444960"/>
            <a:chOff x="395785" y="765190"/>
            <a:chExt cx="8295542" cy="5444960"/>
          </a:xfrm>
        </p:grpSpPr>
        <p:pic>
          <p:nvPicPr>
            <p:cNvPr id="2" name="Picture 1"/>
            <p:cNvPicPr>
              <a:picLocks noChangeAspect="1"/>
            </p:cNvPicPr>
            <p:nvPr/>
          </p:nvPicPr>
          <p:blipFill>
            <a:blip r:embed="rId3"/>
            <a:stretch>
              <a:fillRect/>
            </a:stretch>
          </p:blipFill>
          <p:spPr>
            <a:xfrm>
              <a:off x="395785" y="765190"/>
              <a:ext cx="8295542" cy="5444960"/>
            </a:xfrm>
            <a:prstGeom prst="rect">
              <a:avLst/>
            </a:prstGeom>
          </p:spPr>
        </p:pic>
        <p:sp>
          <p:nvSpPr>
            <p:cNvPr id="5" name="Rectangle 4"/>
            <p:cNvSpPr/>
            <p:nvPr/>
          </p:nvSpPr>
          <p:spPr>
            <a:xfrm>
              <a:off x="6782937" y="3575713"/>
              <a:ext cx="1908389" cy="2620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069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B.3 </a:t>
            </a:r>
            <a:r>
              <a:rPr lang="en-GB" sz="4800" b="1" dirty="0" smtClean="0">
                <a:latin typeface="Tahoma" panose="020B0604030504040204" pitchFamily="34" charset="0"/>
                <a:ea typeface="Tahoma" panose="020B0604030504040204" pitchFamily="34" charset="0"/>
                <a:cs typeface="Tahoma" panose="020B0604030504040204" pitchFamily="34" charset="0"/>
              </a:rPr>
              <a:t>DROUGHTS</a:t>
            </a:r>
            <a:endParaRPr lang="en-GB" sz="4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873683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43</a:t>
            </a:fld>
            <a:endParaRPr lang="en-US" sz="1800" dirty="0"/>
          </a:p>
        </p:txBody>
      </p:sp>
      <p:sp>
        <p:nvSpPr>
          <p:cNvPr id="9" name="TextBox 8"/>
          <p:cNvSpPr txBox="1"/>
          <p:nvPr/>
        </p:nvSpPr>
        <p:spPr>
          <a:xfrm>
            <a:off x="0" y="0"/>
            <a:ext cx="12192000" cy="707886"/>
          </a:xfrm>
          <a:prstGeom prst="rect">
            <a:avLst/>
          </a:prstGeom>
          <a:solidFill>
            <a:srgbClr val="FFFF00"/>
          </a:solidFill>
          <a:ln w="38100">
            <a:solidFill>
              <a:schemeClr val="tx1"/>
            </a:solidFill>
          </a:ln>
        </p:spPr>
        <p:txBody>
          <a:bodyPr wrap="square" rtlCol="0">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FEATURES AND RAVAGES OF DROUGHTS</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792093"/>
            <a:ext cx="11845636" cy="6093976"/>
          </a:xfrm>
          <a:prstGeom prst="rect">
            <a:avLst/>
          </a:prstGeom>
          <a:noFill/>
        </p:spPr>
        <p:txBody>
          <a:bodyPr wrap="square" rtlCol="0">
            <a:spAutoFit/>
          </a:bodyPr>
          <a:lstStyle/>
          <a:p>
            <a:pPr marL="342900" indent="-342900" algn="just">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MECHANISMS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Sustained period of low to zero precipitation</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Lack of an alternative source of water other than precipitation</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Fluctuating rainfall patterns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SEVERITY PARAMETERS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Size of land degraded</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Value of ecological systems destroyed</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Size of population displaced</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Rainfall deficit</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Length of drought</a:t>
            </a:r>
            <a:endParaRPr lang="en-US" sz="2200" dirty="0">
              <a:latin typeface="Times New Roman" panose="02020603050405020304" pitchFamily="18" charset="0"/>
              <a:cs typeface="Times New Roman" panose="02020603050405020304" pitchFamily="18" charset="0"/>
            </a:endParaRP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DAMAGE PATTERNS</a:t>
            </a:r>
            <a:endParaRPr lang="en-US" sz="2800" b="1" dirty="0">
              <a:latin typeface="Times New Roman" panose="02020603050405020304" pitchFamily="18" charset="0"/>
              <a:cs typeface="Times New Roman" panose="02020603050405020304" pitchFamily="18" charset="0"/>
            </a:endParaRP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Droughts tied to desertification damages millions of hectares of land each year</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Grazing fields and habitats are usually destroyed as vegetation degrades over large areas of land</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Rivers and lakes often dry up</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Disruption of agriculture and dependent economic activities </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48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44</a:t>
            </a:fld>
            <a:endParaRPr lang="en-US" sz="1800" dirty="0"/>
          </a:p>
        </p:txBody>
      </p:sp>
      <p:sp>
        <p:nvSpPr>
          <p:cNvPr id="8" name="TextBox 7"/>
          <p:cNvSpPr txBox="1"/>
          <p:nvPr/>
        </p:nvSpPr>
        <p:spPr>
          <a:xfrm>
            <a:off x="0" y="0"/>
            <a:ext cx="12192000" cy="926587"/>
          </a:xfrm>
          <a:prstGeom prst="rect">
            <a:avLst/>
          </a:prstGeom>
          <a:solidFill>
            <a:srgbClr val="FFFF00"/>
          </a:solidFill>
          <a:ln w="38100">
            <a:solidFill>
              <a:schemeClr val="tx1"/>
            </a:solidFill>
          </a:ln>
        </p:spPr>
        <p:txBody>
          <a:bodyPr wrap="square" rtlCol="0" anchor="ctr">
            <a:noAutofit/>
          </a:bodyPr>
          <a:lstStyle/>
          <a:p>
            <a:pPr algn="ctr"/>
            <a:r>
              <a:rPr lang="en-US" sz="4800" b="1">
                <a:latin typeface="Tahoma" panose="020B0604030504040204" pitchFamily="34" charset="0"/>
                <a:ea typeface="Tahoma" panose="020B0604030504040204" pitchFamily="34" charset="0"/>
                <a:cs typeface="Tahoma" panose="020B0604030504040204" pitchFamily="34" charset="0"/>
              </a:rPr>
              <a:t>TYPES AND IMPACTS OF DROUGHTS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645425" y="6397293"/>
            <a:ext cx="11091081" cy="369332"/>
          </a:xfrm>
          <a:prstGeom prst="rect">
            <a:avLst/>
          </a:prstGeom>
        </p:spPr>
        <p:txBody>
          <a:bodyPr wrap="square">
            <a:spAutoFit/>
          </a:bodyPr>
          <a:lstStyle/>
          <a:p>
            <a:pPr algn="ctr"/>
            <a:r>
              <a:rPr lang="en-US" dirty="0" smtClean="0"/>
              <a:t>Source</a:t>
            </a:r>
            <a:r>
              <a:rPr lang="en-US" dirty="0"/>
              <a:t>: </a:t>
            </a:r>
            <a:r>
              <a:rPr lang="en-US" dirty="0" smtClean="0"/>
              <a:t>National Drought Mitigation Center (NDMC)</a:t>
            </a:r>
            <a:endParaRPr lang="en-US" dirty="0"/>
          </a:p>
        </p:txBody>
      </p:sp>
      <p:pic>
        <p:nvPicPr>
          <p:cNvPr id="4" name="Picture 3"/>
          <p:cNvPicPr>
            <a:picLocks noChangeAspect="1"/>
          </p:cNvPicPr>
          <p:nvPr/>
        </p:nvPicPr>
        <p:blipFill>
          <a:blip r:embed="rId2"/>
          <a:stretch>
            <a:fillRect/>
          </a:stretch>
        </p:blipFill>
        <p:spPr>
          <a:xfrm>
            <a:off x="3382334" y="1008774"/>
            <a:ext cx="5689812" cy="5388519"/>
          </a:xfrm>
          <a:prstGeom prst="rect">
            <a:avLst/>
          </a:prstGeom>
        </p:spPr>
      </p:pic>
    </p:spTree>
    <p:extLst>
      <p:ext uri="{BB962C8B-B14F-4D97-AF65-F5344CB8AC3E}">
        <p14:creationId xmlns:p14="http://schemas.microsoft.com/office/powerpoint/2010/main" val="109985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45</a:t>
            </a:fld>
            <a:endParaRPr lang="en-US" sz="1800" dirty="0"/>
          </a:p>
        </p:txBody>
      </p:sp>
      <p:sp>
        <p:nvSpPr>
          <p:cNvPr id="9" name="TextBox 8"/>
          <p:cNvSpPr txBox="1"/>
          <p:nvPr/>
        </p:nvSpPr>
        <p:spPr>
          <a:xfrm>
            <a:off x="0" y="-61555"/>
            <a:ext cx="12192000" cy="1200329"/>
          </a:xfrm>
          <a:prstGeom prst="rect">
            <a:avLst/>
          </a:prstGeom>
          <a:solidFill>
            <a:srgbClr val="FFFF00"/>
          </a:solidFill>
          <a:ln w="38100">
            <a:solidFill>
              <a:schemeClr val="tx1"/>
            </a:solidFill>
          </a:ln>
        </p:spPr>
        <p:txBody>
          <a:bodyPr wrap="square" rtlCol="0" anchor="ctr">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SCHEMATIC PRESENTATION OF FLUCTUATIONS OCCURRING ON DIFFERENT TIME SCALES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42901" y="6074127"/>
            <a:ext cx="11734230" cy="646331"/>
          </a:xfrm>
          <a:prstGeom prst="rect">
            <a:avLst/>
          </a:prstGeom>
        </p:spPr>
        <p:txBody>
          <a:bodyPr wrap="square">
            <a:spAutoFit/>
          </a:bodyPr>
          <a:lstStyle/>
          <a:p>
            <a:pPr algn="just"/>
            <a:r>
              <a:rPr lang="en-US" dirty="0"/>
              <a:t>Reed, </a:t>
            </a:r>
            <a:r>
              <a:rPr lang="en-US" dirty="0" smtClean="0"/>
              <a:t>S. </a:t>
            </a:r>
            <a:r>
              <a:rPr lang="en-US" dirty="0"/>
              <a:t>B</a:t>
            </a:r>
            <a:r>
              <a:rPr lang="en-US" dirty="0" smtClean="0"/>
              <a:t>. 1992. Introduction to Hazards, 1</a:t>
            </a:r>
            <a:r>
              <a:rPr lang="en-US" baseline="30000" dirty="0" smtClean="0"/>
              <a:t>st</a:t>
            </a:r>
            <a:r>
              <a:rPr lang="en-US" dirty="0" smtClean="0"/>
              <a:t> Edition. Disaster Management Training Programme. United Nations Development Programme, 156 pages.</a:t>
            </a:r>
            <a:endParaRPr lang="en-US" dirty="0"/>
          </a:p>
        </p:txBody>
      </p:sp>
      <p:pic>
        <p:nvPicPr>
          <p:cNvPr id="3" name="Picture 2"/>
          <p:cNvPicPr>
            <a:picLocks noChangeAspect="1"/>
          </p:cNvPicPr>
          <p:nvPr/>
        </p:nvPicPr>
        <p:blipFill>
          <a:blip r:embed="rId2"/>
          <a:stretch>
            <a:fillRect/>
          </a:stretch>
        </p:blipFill>
        <p:spPr>
          <a:xfrm>
            <a:off x="1257300" y="1200329"/>
            <a:ext cx="9658350" cy="4935912"/>
          </a:xfrm>
          <a:prstGeom prst="rect">
            <a:avLst/>
          </a:prstGeom>
        </p:spPr>
      </p:pic>
    </p:spTree>
    <p:extLst>
      <p:ext uri="{BB962C8B-B14F-4D97-AF65-F5344CB8AC3E}">
        <p14:creationId xmlns:p14="http://schemas.microsoft.com/office/powerpoint/2010/main" val="288766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12192000" cy="630942"/>
          </a:xfrm>
          <a:prstGeom prst="rect">
            <a:avLst/>
          </a:prstGeom>
          <a:solidFill>
            <a:srgbClr val="FFFF00"/>
          </a:solidFill>
          <a:ln w="38100">
            <a:solidFill>
              <a:schemeClr val="tx1"/>
            </a:solidFill>
          </a:ln>
        </p:spPr>
        <p:txBody>
          <a:bodyPr wrap="square" tIns="91440" bIns="91440" rtlCol="0">
            <a:spAutoFit/>
          </a:bodyPr>
          <a:lstStyle/>
          <a:p>
            <a:pPr algn="ctr"/>
            <a:r>
              <a:rPr lang="en-US" sz="2900" b="1" dirty="0">
                <a:latin typeface="Tahoma" panose="020B0604030504040204" pitchFamily="34" charset="0"/>
                <a:ea typeface="Tahoma" panose="020B0604030504040204" pitchFamily="34" charset="0"/>
                <a:cs typeface="Tahoma" panose="020B0604030504040204" pitchFamily="34" charset="0"/>
              </a:rPr>
              <a:t>STAGES OF DUST GENERATION IN DROUGHT SCENARIO</a:t>
            </a:r>
            <a:endParaRPr lang="en-GB" sz="2900" b="1" dirty="0">
              <a:solidFill>
                <a:srgbClr val="FF0000"/>
              </a:solidFill>
              <a:latin typeface="Tahoma" pitchFamily="34" charset="0"/>
              <a:ea typeface="Tahoma" pitchFamily="34" charset="0"/>
              <a:cs typeface="Tahoma" pitchFamily="34" charset="0"/>
            </a:endParaRPr>
          </a:p>
        </p:txBody>
      </p:sp>
      <p:sp>
        <p:nvSpPr>
          <p:cNvPr id="12" name="Rectangle 11"/>
          <p:cNvSpPr/>
          <p:nvPr/>
        </p:nvSpPr>
        <p:spPr>
          <a:xfrm>
            <a:off x="0" y="14748"/>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4" name="Content Placeholder 3" descr="stage"/>
          <p:cNvPicPr>
            <a:picLocks noGrp="1" noChangeAspect="1" noChangeArrowheads="1"/>
          </p:cNvPicPr>
          <p:nvPr>
            <p:ph idx="1"/>
          </p:nvPr>
        </p:nvPicPr>
        <p:blipFill>
          <a:blip r:embed="rId2" cstate="print">
            <a:lum bright="-12000" contrast="36000"/>
            <a:extLst>
              <a:ext uri="{28A0092B-C50C-407E-A947-70E740481C1C}">
                <a14:useLocalDpi xmlns:a14="http://schemas.microsoft.com/office/drawing/2010/main" val="0"/>
              </a:ext>
            </a:extLst>
          </a:blip>
          <a:srcRect r="5051"/>
          <a:stretch>
            <a:fillRect/>
          </a:stretch>
        </p:blipFill>
        <p:spPr bwMode="auto">
          <a:xfrm>
            <a:off x="162231" y="714468"/>
            <a:ext cx="11621729" cy="583873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9259526" y="6444838"/>
            <a:ext cx="2743200" cy="365125"/>
          </a:xfrm>
        </p:spPr>
        <p:txBody>
          <a:bodyPr/>
          <a:lstStyle/>
          <a:p>
            <a:fld id="{44B49888-45F7-45CE-BD68-FFD6770B3254}" type="slidenum">
              <a:rPr lang="en-US" smtClean="0"/>
              <a:t>46</a:t>
            </a:fld>
            <a:endParaRPr lang="en-US"/>
          </a:p>
        </p:txBody>
      </p:sp>
    </p:spTree>
    <p:extLst>
      <p:ext uri="{BB962C8B-B14F-4D97-AF65-F5344CB8AC3E}">
        <p14:creationId xmlns:p14="http://schemas.microsoft.com/office/powerpoint/2010/main" val="15256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Guest\Desktop\All Current Scan Doc 21 June\2010-06-21 scan doc Jun 21\scan do 9 jun 21 001.jpg"/>
          <p:cNvPicPr>
            <a:picLocks noChangeAspect="1" noChangeArrowheads="1"/>
          </p:cNvPicPr>
          <p:nvPr/>
        </p:nvPicPr>
        <p:blipFill>
          <a:blip r:embed="rId2" cstate="print"/>
          <a:srcRect t="5679" r="2534" b="11983"/>
          <a:stretch>
            <a:fillRect/>
          </a:stretch>
        </p:blipFill>
        <p:spPr bwMode="auto">
          <a:xfrm>
            <a:off x="176981" y="1120110"/>
            <a:ext cx="11606980" cy="2788214"/>
          </a:xfrm>
          <a:prstGeom prst="rect">
            <a:avLst/>
          </a:prstGeom>
          <a:noFill/>
          <a:ln w="28575">
            <a:solidFill>
              <a:schemeClr val="tx1"/>
            </a:solidFill>
            <a:miter lim="800000"/>
            <a:headEnd/>
            <a:tailEnd/>
          </a:ln>
        </p:spPr>
      </p:pic>
      <p:sp>
        <p:nvSpPr>
          <p:cNvPr id="22531" name="TextBox 5"/>
          <p:cNvSpPr txBox="1">
            <a:spLocks noChangeArrowheads="1"/>
          </p:cNvSpPr>
          <p:nvPr/>
        </p:nvSpPr>
        <p:spPr bwMode="auto">
          <a:xfrm>
            <a:off x="0" y="-30075"/>
            <a:ext cx="12192000" cy="1046440"/>
          </a:xfrm>
          <a:prstGeom prst="rect">
            <a:avLst/>
          </a:prstGeom>
          <a:solidFill>
            <a:srgbClr val="FFFF00"/>
          </a:solidFill>
          <a:ln w="38100">
            <a:solidFill>
              <a:schemeClr val="tx1"/>
            </a:solidFill>
            <a:miter lim="800000"/>
            <a:headEnd/>
            <a:tailEnd/>
          </a:ln>
        </p:spPr>
        <p:txBody>
          <a:bodyPr wrap="square" lIns="91435" tIns="91440" rIns="91435" bIns="91440" anchor="ctr">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THE  RAVAGES OF DESERTIFICATION OF SAHELIAN AFRICA HAVE ECOLOGICAL AND SOCIO-ECONOMIC  IMPLICATIONS</a:t>
            </a:r>
          </a:p>
        </p:txBody>
      </p:sp>
      <p:pic>
        <p:nvPicPr>
          <p:cNvPr id="22533" name="Picture 3" descr="C:\Users\Guest\Desktop\All Current Scan Doc 21 June\2010-06-21 scan doc Jun 21\scan doc 3 Jun 21 001.jpg"/>
          <p:cNvPicPr>
            <a:picLocks noChangeAspect="1" noChangeArrowheads="1"/>
          </p:cNvPicPr>
          <p:nvPr/>
        </p:nvPicPr>
        <p:blipFill>
          <a:blip r:embed="rId3" cstate="print"/>
          <a:srcRect l="3125" t="12788" r="3125" b="1961"/>
          <a:stretch>
            <a:fillRect/>
          </a:stretch>
        </p:blipFill>
        <p:spPr bwMode="auto">
          <a:xfrm>
            <a:off x="176981" y="4026817"/>
            <a:ext cx="11606980" cy="2718107"/>
          </a:xfrm>
          <a:prstGeom prst="rect">
            <a:avLst/>
          </a:prstGeom>
          <a:noFill/>
          <a:ln w="28575">
            <a:solidFill>
              <a:schemeClr val="tx1"/>
            </a:solidFill>
            <a:miter lim="800000"/>
            <a:headEnd/>
            <a:tailEnd/>
          </a:ln>
        </p:spPr>
      </p:pic>
      <p:sp>
        <p:nvSpPr>
          <p:cNvPr id="13" name="Rectangle 12"/>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10" name="Slide Number Placeholder 9"/>
          <p:cNvSpPr>
            <a:spLocks noGrp="1"/>
          </p:cNvSpPr>
          <p:nvPr>
            <p:ph type="sldNum" sz="quarter" idx="12"/>
          </p:nvPr>
        </p:nvSpPr>
        <p:spPr>
          <a:xfrm>
            <a:off x="9362766" y="6474334"/>
            <a:ext cx="2743200" cy="365125"/>
          </a:xfrm>
        </p:spPr>
        <p:txBody>
          <a:bodyPr/>
          <a:lstStyle/>
          <a:p>
            <a:fld id="{4CD183AA-A60C-42E8-B85B-64E6D3170A35}" type="slidenum">
              <a:rPr lang="yo-NG" smtClean="0"/>
              <a:pPr/>
              <a:t>47</a:t>
            </a:fld>
            <a:endParaRPr lang="yo-NG" dirty="0"/>
          </a:p>
        </p:txBody>
      </p:sp>
    </p:spTree>
    <p:extLst>
      <p:ext uri="{BB962C8B-B14F-4D97-AF65-F5344CB8AC3E}">
        <p14:creationId xmlns:p14="http://schemas.microsoft.com/office/powerpoint/2010/main" val="132919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bwMode="auto">
          <a:xfrm>
            <a:off x="0" y="-12250"/>
            <a:ext cx="12192000" cy="1104072"/>
          </a:xfrm>
          <a:solidFill>
            <a:srgbClr val="FFFF00"/>
          </a:solidFill>
          <a:ln w="38100" algn="ctr">
            <a:solidFill>
              <a:schemeClr val="tx1"/>
            </a:solidFill>
            <a:miter lim="800000"/>
            <a:headEnd/>
            <a:tailEnd/>
          </a:ln>
        </p:spPr>
        <p:txBody>
          <a:bodyPr vert="horz" wrap="square" lIns="91440" tIns="45720" rIns="91440" bIns="45720" numCol="1" rtlCol="0" anchor="ctr" anchorCtr="0" compatLnSpc="1">
            <a:prstTxWarp prst="textNoShape">
              <a:avLst/>
            </a:prstTxWarp>
            <a:normAutofit/>
          </a:bodyPr>
          <a:lstStyle/>
          <a:p>
            <a:pPr algn="ctr"/>
            <a:r>
              <a:rPr lang="en-US" sz="2100" b="1" dirty="0">
                <a:latin typeface="Tahoma" panose="020B0604030504040204" pitchFamily="34" charset="0"/>
                <a:ea typeface="Tahoma" panose="020B0604030504040204" pitchFamily="34" charset="0"/>
                <a:cs typeface="Tahoma" panose="020B0604030504040204" pitchFamily="34" charset="0"/>
              </a:rPr>
              <a:t>THE DISASTER IMPACTS ARE NOT ONLY REGIONAL BUT GLOBAL AS THE INTERNATIONAL TRANSFER OR AIRBORNE SOIL PARTICLES CAUSES ECOLOGICAL PROBLEMS IN MANY COUNTRIES</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2667" y="1807756"/>
            <a:ext cx="9212239" cy="438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161425"/>
            <a:ext cx="12192000" cy="646331"/>
          </a:xfrm>
          <a:prstGeom prst="rect">
            <a:avLst/>
          </a:prstGeom>
          <a:noFill/>
        </p:spPr>
        <p:txBody>
          <a:bodyPr wrap="square" rtlCol="0">
            <a:spAutoFit/>
          </a:bodyPr>
          <a:lstStyle/>
          <a:p>
            <a:pPr algn="ctr"/>
            <a:r>
              <a:rPr lang="en-US" b="1" dirty="0"/>
              <a:t>GAINT DUST STROM ABOVE NORTHWESTERN AFRICA BLOWS OUT INTO THE ATLANTIC OVER THE CANARY ISLANDS ON FEBRUARY 11, 2011</a:t>
            </a:r>
          </a:p>
        </p:txBody>
      </p:sp>
      <p:sp>
        <p:nvSpPr>
          <p:cNvPr id="9" name="TextBox 8"/>
          <p:cNvSpPr txBox="1"/>
          <p:nvPr/>
        </p:nvSpPr>
        <p:spPr>
          <a:xfrm>
            <a:off x="518616" y="6218605"/>
            <a:ext cx="11300343" cy="523220"/>
          </a:xfrm>
          <a:prstGeom prst="rect">
            <a:avLst/>
          </a:prstGeom>
          <a:noFill/>
        </p:spPr>
        <p:txBody>
          <a:bodyPr wrap="square" rtlCol="0">
            <a:spAutoFit/>
          </a:bodyPr>
          <a:lstStyle/>
          <a:p>
            <a:pPr algn="ctr"/>
            <a:r>
              <a:rPr lang="en-US" sz="1400" b="1" dirty="0"/>
              <a:t>Source: Dale D. W., </a:t>
            </a:r>
            <a:r>
              <a:rPr lang="en-US" sz="1400" b="1" dirty="0" err="1"/>
              <a:t>Kelloggm</a:t>
            </a:r>
            <a:r>
              <a:rPr lang="en-US" sz="1400" b="1" dirty="0"/>
              <a:t> C.A, Garrison, V.H., and Shinn, E.A. (2002). “The Global Transportation of dust: an intercontinental river of dust, microorganisms and toxic chemicals flows through the Earth’s atmosphere.” American </a:t>
            </a:r>
            <a:r>
              <a:rPr lang="en-US" sz="1400" b="1" dirty="0" err="1"/>
              <a:t>Scienctist</a:t>
            </a:r>
            <a:r>
              <a:rPr lang="en-US" sz="1400" b="1" dirty="0"/>
              <a:t> Magazine, May-June, </a:t>
            </a:r>
            <a:r>
              <a:rPr lang="en-US" sz="1400" b="1" dirty="0" err="1"/>
              <a:t>pp</a:t>
            </a:r>
            <a:r>
              <a:rPr lang="en-US" sz="1400" b="1" dirty="0"/>
              <a:t> 228-235 </a:t>
            </a:r>
          </a:p>
        </p:txBody>
      </p:sp>
      <p:sp>
        <p:nvSpPr>
          <p:cNvPr id="10" name="Rectangle 9"/>
          <p:cNvSpPr/>
          <p:nvPr/>
        </p:nvSpPr>
        <p:spPr>
          <a:xfrm>
            <a:off x="0" y="-12251"/>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7"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48</a:t>
            </a:fld>
            <a:endParaRPr lang="en-US" sz="1800" dirty="0"/>
          </a:p>
        </p:txBody>
      </p:sp>
    </p:spTree>
    <p:extLst>
      <p:ext uri="{BB962C8B-B14F-4D97-AF65-F5344CB8AC3E}">
        <p14:creationId xmlns:p14="http://schemas.microsoft.com/office/powerpoint/2010/main" val="3428601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41257749"/>
              </p:ext>
            </p:extLst>
          </p:nvPr>
        </p:nvGraphicFramePr>
        <p:xfrm>
          <a:off x="0" y="0"/>
          <a:ext cx="12192000" cy="822960"/>
        </p:xfrm>
        <a:graphic>
          <a:graphicData uri="http://schemas.openxmlformats.org/drawingml/2006/table">
            <a:tbl>
              <a:tblPr firstRow="1" bandRow="1">
                <a:tableStyleId>{5940675A-B579-460E-94D1-54222C63F5DA}</a:tableStyleId>
              </a:tblPr>
              <a:tblGrid>
                <a:gridCol w="12192000">
                  <a:extLst>
                    <a:ext uri="{9D8B030D-6E8A-4147-A177-3AD203B41FA5}">
                      <a16:colId xmlns:a16="http://schemas.microsoft.com/office/drawing/2014/main" val="20000"/>
                    </a:ext>
                  </a:extLst>
                </a:gridCol>
              </a:tblGrid>
              <a:tr h="798953">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INHALATOIN OF DUST THAT CAN DERIVE FROM DROUGHT OR CULTURAL ACTIVITIES HAS NEGATIVE HEALTH IMPACTS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bl>
          </a:graphicData>
        </a:graphic>
      </p:graphicFrame>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pic>
        <p:nvPicPr>
          <p:cNvPr id="8" name="Picture 4" descr="cover page of JHM"/>
          <p:cNvPicPr>
            <a:picLocks noChangeAspect="1" noChangeArrowheads="1"/>
          </p:cNvPicPr>
          <p:nvPr/>
        </p:nvPicPr>
        <p:blipFill>
          <a:blip r:embed="rId2" cstate="print">
            <a:extLst>
              <a:ext uri="{28A0092B-C50C-407E-A947-70E740481C1C}">
                <a14:useLocalDpi xmlns:a14="http://schemas.microsoft.com/office/drawing/2010/main" val="0"/>
              </a:ext>
            </a:extLst>
          </a:blip>
          <a:srcRect l="27411" t="73285" r="1010" b="450"/>
          <a:stretch>
            <a:fillRect/>
          </a:stretch>
        </p:blipFill>
        <p:spPr bwMode="auto">
          <a:xfrm>
            <a:off x="398059" y="1024303"/>
            <a:ext cx="11395881" cy="5632354"/>
          </a:xfrm>
          <a:prstGeom prst="rect">
            <a:avLst/>
          </a:prstGeom>
          <a:noFill/>
          <a:ln w="38100" cmpd="sng">
            <a:solidFill>
              <a:schemeClr val="tx1"/>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73071" y="4870064"/>
            <a:ext cx="3677920" cy="1631216"/>
          </a:xfrm>
          <a:prstGeom prst="rect">
            <a:avLst/>
          </a:prstGeom>
          <a:noFill/>
          <a:ln w="38100" cmpd="sng">
            <a:solidFill>
              <a:schemeClr val="tx1"/>
            </a:solidFill>
          </a:ln>
        </p:spPr>
        <p:txBody>
          <a:bodyPr wrap="square" rtlCol="0">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Negative Health Effects:</a:t>
            </a:r>
          </a:p>
          <a:p>
            <a:pPr marL="285750" indent="-285750">
              <a:buFont typeface="Arial"/>
              <a:buChar cha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Asthma</a:t>
            </a:r>
          </a:p>
          <a:p>
            <a:pPr marL="285750" indent="-285750">
              <a:buFont typeface="Arial"/>
              <a:buChar cha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Cancer</a:t>
            </a:r>
          </a:p>
          <a:p>
            <a:pPr marL="285750" indent="-285750">
              <a:buFont typeface="Arial"/>
              <a:buChar cha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Lung damage</a:t>
            </a:r>
          </a:p>
          <a:p>
            <a:pPr marL="285750" indent="-285750">
              <a:buFont typeface="Arial"/>
              <a:buChar cha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Heart Diseases</a:t>
            </a:r>
          </a:p>
        </p:txBody>
      </p:sp>
    </p:spTree>
    <p:extLst>
      <p:ext uri="{BB962C8B-B14F-4D97-AF65-F5344CB8AC3E}">
        <p14:creationId xmlns:p14="http://schemas.microsoft.com/office/powerpoint/2010/main" val="289534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a:t>
            </a:fld>
            <a:endParaRPr lang="en-US" sz="1800" dirty="0"/>
          </a:p>
        </p:txBody>
      </p:sp>
      <p:sp>
        <p:nvSpPr>
          <p:cNvPr id="9" name="TextBox 8"/>
          <p:cNvSpPr txBox="1"/>
          <p:nvPr/>
        </p:nvSpPr>
        <p:spPr>
          <a:xfrm>
            <a:off x="0" y="0"/>
            <a:ext cx="12192000" cy="945441"/>
          </a:xfrm>
          <a:prstGeom prst="rect">
            <a:avLst/>
          </a:prstGeom>
          <a:solidFill>
            <a:srgbClr val="FFFF00"/>
          </a:solidFill>
          <a:ln w="38100">
            <a:solidFill>
              <a:schemeClr val="tx1"/>
            </a:solidFill>
          </a:ln>
        </p:spPr>
        <p:txBody>
          <a:bodyPr wrap="square" rtlCol="0" anchor="ct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EXAMPLES OF HOW SUSTAINABLE DEVELOPMENT PRINCIPLES APPLY TO NATURAL HAZARDS REDUCTION (1)</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b="54717"/>
          <a:stretch/>
        </p:blipFill>
        <p:spPr>
          <a:xfrm>
            <a:off x="224997" y="1022064"/>
            <a:ext cx="11511509" cy="4800194"/>
          </a:xfrm>
          <a:prstGeom prst="rect">
            <a:avLst/>
          </a:prstGeom>
        </p:spPr>
      </p:pic>
      <p:sp>
        <p:nvSpPr>
          <p:cNvPr id="4" name="Rectangle 3"/>
          <p:cNvSpPr/>
          <p:nvPr/>
        </p:nvSpPr>
        <p:spPr>
          <a:xfrm>
            <a:off x="394557" y="5970797"/>
            <a:ext cx="11402885" cy="738664"/>
          </a:xfrm>
          <a:prstGeom prst="rect">
            <a:avLst/>
          </a:prstGeom>
        </p:spPr>
        <p:txBody>
          <a:bodyPr wrap="square">
            <a:spAutoFit/>
          </a:bodyPr>
          <a:lstStyle/>
          <a:p>
            <a:pPr algn="just"/>
            <a:r>
              <a:rPr lang="en-US" sz="1400" dirty="0" err="1">
                <a:latin typeface="Times New Roman" panose="02020603050405020304" pitchFamily="18" charset="0"/>
                <a:ea typeface="Calibri" panose="020F0502020204030204" pitchFamily="34" charset="0"/>
                <a:cs typeface="Times New Roman" panose="02020603050405020304" pitchFamily="18" charset="0"/>
              </a:rPr>
              <a:t>Berke</a:t>
            </a:r>
            <a:r>
              <a:rPr lang="en-US" sz="1400" dirty="0">
                <a:latin typeface="Times New Roman" panose="02020603050405020304" pitchFamily="18" charset="0"/>
                <a:ea typeface="Calibri" panose="020F0502020204030204" pitchFamily="34" charset="0"/>
                <a:cs typeface="Times New Roman" panose="02020603050405020304" pitchFamily="18" charset="0"/>
              </a:rPr>
              <a:t>, P. 2010. Natural Hazard Reduction and Sustainable Development: A Global Assessment. Working paper (University of North Carolina at Chapel Hill. Center for Urban and Regional Studies), Center for Urban and Regional Studies, University of North Carolina at Chapel Hill, 1995. Pennsylvania State University, 10 Jun 2010, 36 pages.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453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50</a:t>
            </a:fld>
            <a:endParaRPr lang="en-US" sz="1800" dirty="0"/>
          </a:p>
        </p:txBody>
      </p:sp>
      <p:sp>
        <p:nvSpPr>
          <p:cNvPr id="9" name="TextBox 8"/>
          <p:cNvSpPr txBox="1"/>
          <p:nvPr/>
        </p:nvSpPr>
        <p:spPr>
          <a:xfrm>
            <a:off x="0" y="0"/>
            <a:ext cx="12192000" cy="800219"/>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TYPICAL ADVERSE EFFECTS OF DROUGHT (1)</a:t>
            </a:r>
          </a:p>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ADVERSE EFFECTS CAN BE GROUPED INTO SECTORS: ECONOMIC, ENVIRONMENTAL AND SOCIAL</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04738" y="1001197"/>
            <a:ext cx="11808041" cy="5709255"/>
          </a:xfrm>
          <a:prstGeom prst="rect">
            <a:avLst/>
          </a:prstGeom>
        </p:spPr>
        <p:txBody>
          <a:bodyPr wrap="none">
            <a:spAutoFit/>
          </a:bodyPr>
          <a:lstStyle/>
          <a:p>
            <a:pPr marL="285750" indent="-285750">
              <a:buFont typeface="Wingdings" panose="05000000000000000000" pitchFamily="2" charset="2"/>
              <a:buChar char="§"/>
            </a:pPr>
            <a:r>
              <a:rPr lang="en-US" sz="4000" b="1" dirty="0">
                <a:latin typeface="Times New Roman" panose="02020603050405020304" pitchFamily="18" charset="0"/>
                <a:cs typeface="Times New Roman" panose="02020603050405020304" pitchFamily="18" charset="0"/>
              </a:rPr>
              <a:t>Economic</a:t>
            </a:r>
            <a:r>
              <a:rPr lang="en-US" sz="4000" b="1" dirty="0" smtClean="0">
                <a:latin typeface="Times New Roman" panose="02020603050405020304" pitchFamily="18" charset="0"/>
                <a:cs typeface="Times New Roman" panose="02020603050405020304" pitchFamily="18" charset="0"/>
              </a:rPr>
              <a:t>:</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Losses in production of crops, dairy and livestock, timber and fisheries</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Loss of national economic growth and development </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Income loss for farmers and others directly affected</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Losses from tourism and recreational businesses </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Loss of hydroelectric power and increased energy costs </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Losses to industries related to agricultural production</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Decline in food production and increased food prices  </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Unemployment from drought related production declines </a:t>
            </a:r>
          </a:p>
          <a:p>
            <a:pPr marL="742950" lvl="1"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Revenue losses to government and increased strain on financial institutions </a:t>
            </a:r>
          </a:p>
          <a:p>
            <a:endParaRPr lang="en-US" sz="2800" dirty="0" smtClean="0"/>
          </a:p>
        </p:txBody>
      </p:sp>
      <p:sp>
        <p:nvSpPr>
          <p:cNvPr id="7" name="Rectangle 6"/>
          <p:cNvSpPr/>
          <p:nvPr/>
        </p:nvSpPr>
        <p:spPr>
          <a:xfrm>
            <a:off x="25517" y="6257586"/>
            <a:ext cx="11808041" cy="487569"/>
          </a:xfrm>
          <a:prstGeom prst="rect">
            <a:avLst/>
          </a:prstGeom>
        </p:spPr>
        <p:txBody>
          <a:bodyPr wrap="square">
            <a:spAutoFit/>
          </a:bodyPr>
          <a:lstStyle/>
          <a:p>
            <a:pPr algn="just">
              <a:lnSpc>
                <a:spcPct val="107000"/>
              </a:lnSpc>
              <a:spcAft>
                <a:spcPts val="800"/>
              </a:spcAft>
            </a:pPr>
            <a:r>
              <a:rPr lang="en-US" sz="1200" b="1" dirty="0">
                <a:latin typeface="Calibri" panose="020F0502020204030204" pitchFamily="34" charset="0"/>
                <a:ea typeface="Calibri" panose="020F0502020204030204" pitchFamily="34" charset="0"/>
                <a:cs typeface="Times New Roman" panose="02020603050405020304" pitchFamily="18" charset="0"/>
              </a:rPr>
              <a:t>Source: </a:t>
            </a:r>
            <a:r>
              <a:rPr lang="en-US" sz="1200" dirty="0" err="1">
                <a:latin typeface="Calibri" panose="020F0502020204030204" pitchFamily="34" charset="0"/>
                <a:ea typeface="Calibri" panose="020F0502020204030204" pitchFamily="34" charset="0"/>
                <a:cs typeface="Times New Roman" panose="02020603050405020304" pitchFamily="18" charset="0"/>
              </a:rPr>
              <a:t>Subbiah</a:t>
            </a:r>
            <a:r>
              <a:rPr lang="en-US" sz="1200" dirty="0">
                <a:latin typeface="Calibri" panose="020F0502020204030204" pitchFamily="34" charset="0"/>
                <a:ea typeface="Calibri" panose="020F0502020204030204" pitchFamily="34" charset="0"/>
                <a:cs typeface="Times New Roman" panose="02020603050405020304" pitchFamily="18" charset="0"/>
              </a:rPr>
              <a:t>, A.R., “Indian Drought Management: From Vulnerability to Resilience”, in </a:t>
            </a:r>
            <a:r>
              <a:rPr lang="en-US" sz="1200" dirty="0" err="1">
                <a:latin typeface="Calibri" panose="020F0502020204030204" pitchFamily="34" charset="0"/>
                <a:ea typeface="Calibri" panose="020F0502020204030204" pitchFamily="34" charset="0"/>
                <a:cs typeface="Times New Roman" panose="02020603050405020304" pitchFamily="18" charset="0"/>
              </a:rPr>
              <a:t>Wilhite</a:t>
            </a:r>
            <a:r>
              <a:rPr lang="en-US" sz="1200" dirty="0">
                <a:latin typeface="Calibri" panose="020F0502020204030204" pitchFamily="34" charset="0"/>
                <a:ea typeface="Calibri" panose="020F0502020204030204" pitchFamily="34" charset="0"/>
                <a:cs typeface="Times New Roman" panose="02020603050405020304" pitchFamily="18" charset="0"/>
              </a:rPr>
              <a:t>, D.A. (</a:t>
            </a:r>
            <a:r>
              <a:rPr lang="en-US" sz="1200" dirty="0" err="1">
                <a:latin typeface="Calibri" panose="020F0502020204030204" pitchFamily="34" charset="0"/>
                <a:ea typeface="Calibri" panose="020F0502020204030204" pitchFamily="34" charset="0"/>
                <a:cs typeface="Times New Roman" panose="02020603050405020304" pitchFamily="18" charset="0"/>
              </a:rPr>
              <a:t>ed</a:t>
            </a:r>
            <a:r>
              <a:rPr lang="en-US" sz="1200" dirty="0">
                <a:latin typeface="Calibri" panose="020F0502020204030204" pitchFamily="34" charset="0"/>
                <a:ea typeface="Calibri" panose="020F0502020204030204" pitchFamily="34" charset="0"/>
                <a:cs typeface="Times New Roman" panose="02020603050405020304" pitchFamily="18" charset="0"/>
              </a:rPr>
              <a:t>) Drought Assessment, Management, and Planning; Theories and Case Studies, </a:t>
            </a:r>
            <a:r>
              <a:rPr lang="en-US" sz="1200" dirty="0" err="1">
                <a:latin typeface="Calibri" panose="020F0502020204030204" pitchFamily="34" charset="0"/>
                <a:ea typeface="Calibri" panose="020F0502020204030204" pitchFamily="34" charset="0"/>
                <a:cs typeface="Times New Roman" panose="02020603050405020304" pitchFamily="18" charset="0"/>
              </a:rPr>
              <a:t>Klewer</a:t>
            </a:r>
            <a:r>
              <a:rPr lang="en-US" sz="1200" dirty="0">
                <a:latin typeface="Calibri" panose="020F0502020204030204" pitchFamily="34" charset="0"/>
                <a:ea typeface="Calibri" panose="020F0502020204030204" pitchFamily="34" charset="0"/>
                <a:cs typeface="Times New Roman" panose="02020603050405020304" pitchFamily="18" charset="0"/>
              </a:rPr>
              <a:t> Acad. Publ. Boston, 1993.</a:t>
            </a:r>
          </a:p>
        </p:txBody>
      </p:sp>
    </p:spTree>
    <p:extLst>
      <p:ext uri="{BB962C8B-B14F-4D97-AF65-F5344CB8AC3E}">
        <p14:creationId xmlns:p14="http://schemas.microsoft.com/office/powerpoint/2010/main" val="4443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51</a:t>
            </a:fld>
            <a:endParaRPr lang="en-US" sz="1800" dirty="0"/>
          </a:p>
        </p:txBody>
      </p:sp>
      <p:sp>
        <p:nvSpPr>
          <p:cNvPr id="9" name="TextBox 8"/>
          <p:cNvSpPr txBox="1"/>
          <p:nvPr/>
        </p:nvSpPr>
        <p:spPr>
          <a:xfrm>
            <a:off x="0" y="-13855"/>
            <a:ext cx="12192000" cy="800219"/>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TYPICAL ADVERSE EFFECTS OF DROUGHT (2)</a:t>
            </a:r>
          </a:p>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ADVERSE EFFECTS CAN BE GROUPED INTO SECTORS: ECONOMIC, ENVIRONMENTAL AND SOCIAL</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67899" y="758654"/>
            <a:ext cx="11668607" cy="6186309"/>
          </a:xfrm>
          <a:prstGeom prst="rect">
            <a:avLst/>
          </a:prstGeom>
        </p:spPr>
        <p:txBody>
          <a:bodyPr wrap="square" numCol="1">
            <a:spAutoFit/>
          </a:bodyPr>
          <a:lstStyle/>
          <a:p>
            <a:pPr marL="285750" indent="-285750" algn="just">
              <a:buFont typeface="Wingdings" panose="05000000000000000000" pitchFamily="2" charset="2"/>
              <a:buChar char="§"/>
            </a:pPr>
            <a:r>
              <a:rPr lang="en-US" sz="2400" b="1" dirty="0" smtClean="0">
                <a:latin typeface="Times New Roman" panose="02020603050405020304" pitchFamily="18" charset="0"/>
                <a:cs typeface="Times New Roman" panose="02020603050405020304" pitchFamily="18" charset="0"/>
              </a:rPr>
              <a:t>Environmental</a:t>
            </a:r>
            <a:r>
              <a:rPr lang="en-US" sz="2400" b="1" dirty="0">
                <a:latin typeface="Times New Roman" panose="02020603050405020304" pitchFamily="18" charset="0"/>
                <a:cs typeface="Times New Roman" panose="02020603050405020304" pitchFamily="18" charset="0"/>
              </a:rPr>
              <a:t>: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Damage to animal and fish species and habitat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Wind and water erosion of soils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Damage to plant species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Effects on water quality (</a:t>
            </a:r>
            <a:r>
              <a:rPr lang="en-US" sz="2400" dirty="0" err="1">
                <a:latin typeface="Times New Roman" panose="02020603050405020304" pitchFamily="18" charset="0"/>
                <a:cs typeface="Times New Roman" panose="02020603050405020304" pitchFamily="18" charset="0"/>
              </a:rPr>
              <a:t>salination</a:t>
            </a:r>
            <a:r>
              <a:rPr lang="en-US" sz="2400" dirty="0">
                <a:latin typeface="Times New Roman" panose="02020603050405020304" pitchFamily="18" charset="0"/>
                <a:cs typeface="Times New Roman" panose="02020603050405020304" pitchFamily="18" charset="0"/>
              </a:rPr>
              <a:t>)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Effects on air quality (dust, pollutants, reduced visibility) </a:t>
            </a:r>
            <a:endParaRPr lang="en-US" sz="2400" dirty="0" smtClean="0"/>
          </a:p>
          <a:p>
            <a:pPr algn="just"/>
            <a:endParaRPr lang="en-US" sz="1200" dirty="0" smtClean="0"/>
          </a:p>
          <a:p>
            <a:pPr marL="285750" indent="-285750" algn="just">
              <a:buFont typeface="Wingdings" panose="05000000000000000000" pitchFamily="2" charset="2"/>
              <a:buChar char="§"/>
            </a:pPr>
            <a:r>
              <a:rPr lang="en-US" sz="2400" b="1" dirty="0">
                <a:latin typeface="Times New Roman" panose="02020603050405020304" pitchFamily="18" charset="0"/>
                <a:cs typeface="Times New Roman" panose="02020603050405020304" pitchFamily="18" charset="0"/>
              </a:rPr>
              <a:t>Social: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Food shortage effects (malnutrition, famine)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Loss of human life from food shortage or drought related conditions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Conflicts between water users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Health problems due to decreased water flow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Inequity in the distribution of drought impacts and relief assistance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Decline in living conditions in rural areas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Increased poverty, reduced quality of life </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Social unrest, civil strife</a:t>
            </a:r>
          </a:p>
          <a:p>
            <a:pPr marL="742950" lvl="1" indent="-28575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Population migration for employment or relief assistance </a:t>
            </a:r>
          </a:p>
        </p:txBody>
      </p:sp>
    </p:spTree>
    <p:extLst>
      <p:ext uri="{BB962C8B-B14F-4D97-AF65-F5344CB8AC3E}">
        <p14:creationId xmlns:p14="http://schemas.microsoft.com/office/powerpoint/2010/main" val="285664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52</a:t>
            </a:fld>
            <a:endParaRPr lang="en-US" sz="2400" dirty="0"/>
          </a:p>
        </p:txBody>
      </p:sp>
      <p:sp>
        <p:nvSpPr>
          <p:cNvPr id="9" name="TextBox 8"/>
          <p:cNvSpPr txBox="1"/>
          <p:nvPr/>
        </p:nvSpPr>
        <p:spPr>
          <a:xfrm>
            <a:off x="0" y="0"/>
            <a:ext cx="12192000" cy="1015663"/>
          </a:xfrm>
          <a:prstGeom prst="rect">
            <a:avLst/>
          </a:prstGeom>
          <a:solidFill>
            <a:srgbClr val="FFFF00"/>
          </a:solidFill>
          <a:ln w="38100">
            <a:solidFill>
              <a:schemeClr val="tx1"/>
            </a:solidFill>
          </a:ln>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AGRICULTURAL REGIONS OF SOUTH AFRICA AND PROVINCIAL BREAKDOWN</a:t>
            </a:r>
          </a:p>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Commercial grain-growing areas are predominantly located in the Western Cape province and in the maize quadrangle (North West and Free State provinces)</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2110853" y="1064525"/>
            <a:ext cx="8188657" cy="5278176"/>
          </a:xfrm>
          <a:prstGeom prst="rect">
            <a:avLst/>
          </a:prstGeom>
        </p:spPr>
      </p:pic>
      <p:sp>
        <p:nvSpPr>
          <p:cNvPr id="3" name="Rectangle 2"/>
          <p:cNvSpPr/>
          <p:nvPr/>
        </p:nvSpPr>
        <p:spPr>
          <a:xfrm>
            <a:off x="136478" y="6279739"/>
            <a:ext cx="11940653" cy="461665"/>
          </a:xfrm>
          <a:prstGeom prst="rect">
            <a:avLst/>
          </a:prstGeom>
        </p:spPr>
        <p:txBody>
          <a:bodyPr wrap="square">
            <a:spAutoFit/>
          </a:bodyPr>
          <a:lstStyle/>
          <a:p>
            <a:r>
              <a:rPr lang="en-US" sz="1200" dirty="0" smtClean="0"/>
              <a:t>Waldner, Francois &amp; Hansen, Matthew &amp; </a:t>
            </a:r>
            <a:r>
              <a:rPr lang="en-US" sz="1200" dirty="0" err="1" smtClean="0"/>
              <a:t>Potapov</a:t>
            </a:r>
            <a:r>
              <a:rPr lang="en-US" sz="1200" dirty="0" smtClean="0"/>
              <a:t>, Peter &amp; </a:t>
            </a:r>
            <a:r>
              <a:rPr lang="en-US" sz="1200" dirty="0" err="1" smtClean="0"/>
              <a:t>Löw</a:t>
            </a:r>
            <a:r>
              <a:rPr lang="en-US" sz="1200" dirty="0" smtClean="0"/>
              <a:t>, Fabian &amp; Newby, Terence &amp; Ferreira, </a:t>
            </a:r>
            <a:r>
              <a:rPr lang="en-US" sz="1200" dirty="0" err="1" smtClean="0"/>
              <a:t>Stefanus</a:t>
            </a:r>
            <a:r>
              <a:rPr lang="en-US" sz="1200" dirty="0" smtClean="0"/>
              <a:t> &amp; </a:t>
            </a:r>
            <a:r>
              <a:rPr lang="en-US" sz="1200" dirty="0" err="1" smtClean="0"/>
              <a:t>Defourny</a:t>
            </a:r>
            <a:r>
              <a:rPr lang="en-US" sz="1200" dirty="0" smtClean="0"/>
              <a:t>, Pierre. (2017). National-scale cropland mapping based on spectral-temporal features and outdated land cover information. PLOS ONE. 12. e0181911. 10.1371/journal.pone.0181911. </a:t>
            </a:r>
            <a:endParaRPr lang="en-US" sz="1200" dirty="0"/>
          </a:p>
        </p:txBody>
      </p:sp>
    </p:spTree>
    <p:extLst>
      <p:ext uri="{BB962C8B-B14F-4D97-AF65-F5344CB8AC3E}">
        <p14:creationId xmlns:p14="http://schemas.microsoft.com/office/powerpoint/2010/main" val="11033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50801"/>
            <a:ext cx="12192000" cy="1273542"/>
          </a:xfrm>
          <a:solidFill>
            <a:srgbClr val="FFFF00"/>
          </a:solidFill>
          <a:ln w="38100" cmpd="sng">
            <a:solidFill>
              <a:schemeClr val="tx1"/>
            </a:solidFill>
          </a:ln>
        </p:spPr>
        <p:txBody>
          <a:bodyPr>
            <a:no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ECOSYSTEM SERVICES INCLUDE NUTRITION AND IN SOME COMMUNITIES HARVESTING IS DONE DIRECTLY FROM AN ENVIRONMENT THAT NEEDS TO BE PROTECTED FROM THE RAVAGES OF EXTREME EVENTS</a:t>
            </a:r>
          </a:p>
        </p:txBody>
      </p:sp>
      <p:pic>
        <p:nvPicPr>
          <p:cNvPr id="10" name="Picture 2" descr="auto0"/>
          <p:cNvPicPr>
            <a:picLocks noGrp="1" noChangeArrowheads="1"/>
          </p:cNvPicPr>
          <p:nvPr>
            <p:ph idx="1"/>
          </p:nvPr>
        </p:nvPicPr>
        <p:blipFill rotWithShape="1">
          <a:blip r:embed="rId2" cstate="print">
            <a:extLst>
              <a:ext uri="{28A0092B-C50C-407E-A947-70E740481C1C}">
                <a14:useLocalDpi xmlns:a14="http://schemas.microsoft.com/office/drawing/2010/main" val="0"/>
              </a:ext>
            </a:extLst>
          </a:blip>
          <a:srcRect l="-673" r="-742"/>
          <a:stretch/>
        </p:blipFill>
        <p:spPr bwMode="auto">
          <a:xfrm>
            <a:off x="1978924" y="1375143"/>
            <a:ext cx="8229601" cy="4578992"/>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 name="Text Box 4"/>
          <p:cNvSpPr txBox="1">
            <a:spLocks noChangeArrowheads="1"/>
          </p:cNvSpPr>
          <p:nvPr/>
        </p:nvSpPr>
        <p:spPr bwMode="auto">
          <a:xfrm>
            <a:off x="229206" y="5954135"/>
            <a:ext cx="11723426" cy="707886"/>
          </a:xfrm>
          <a:prstGeom prst="rect">
            <a:avLst/>
          </a:prstGeom>
          <a:noFill/>
          <a:ln w="38100"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sz="2000" dirty="0">
                <a:latin typeface="Tahoma" panose="020B0604030504040204" pitchFamily="34" charset="0"/>
                <a:ea typeface="Tahoma" panose="020B0604030504040204" pitchFamily="34" charset="0"/>
                <a:cs typeface="Tahoma" panose="020B0604030504040204" pitchFamily="34" charset="0"/>
              </a:rPr>
              <a:t>I joined the </a:t>
            </a:r>
            <a:r>
              <a:rPr lang="en-US" sz="2000" dirty="0" err="1">
                <a:latin typeface="Tahoma" panose="020B0604030504040204" pitchFamily="34" charset="0"/>
                <a:ea typeface="Tahoma" panose="020B0604030504040204" pitchFamily="34" charset="0"/>
                <a:cs typeface="Tahoma" panose="020B0604030504040204" pitchFamily="34" charset="0"/>
              </a:rPr>
              <a:t>Khanty</a:t>
            </a:r>
            <a:r>
              <a:rPr lang="en-US" sz="2000" dirty="0">
                <a:latin typeface="Tahoma" panose="020B0604030504040204" pitchFamily="34" charset="0"/>
                <a:ea typeface="Tahoma" panose="020B0604030504040204" pitchFamily="34" charset="0"/>
                <a:cs typeface="Tahoma" panose="020B0604030504040204" pitchFamily="34" charset="0"/>
              </a:rPr>
              <a:t> natives of Siberia (with my colleagues) to feast on Sturgeon Fish and other delicacies during an environmental research trip near Nizhnevartovsk, Siberia, Russia in July, 1996</a:t>
            </a:r>
          </a:p>
        </p:txBody>
      </p:sp>
      <p:sp>
        <p:nvSpPr>
          <p:cNvPr id="7" name="Rectangle 6"/>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3157117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54</a:t>
            </a:fld>
            <a:endParaRPr lang="en-US" sz="1800" dirty="0"/>
          </a:p>
        </p:txBody>
      </p:sp>
      <p:sp>
        <p:nvSpPr>
          <p:cNvPr id="8" name="TextBox 7"/>
          <p:cNvSpPr txBox="1"/>
          <p:nvPr/>
        </p:nvSpPr>
        <p:spPr>
          <a:xfrm>
            <a:off x="0" y="0"/>
            <a:ext cx="12192000" cy="1237764"/>
          </a:xfrm>
          <a:prstGeom prst="rect">
            <a:avLst/>
          </a:prstGeom>
          <a:solidFill>
            <a:srgbClr val="FFFF00"/>
          </a:solidFill>
          <a:ln w="38100">
            <a:solidFill>
              <a:schemeClr val="tx1"/>
            </a:solidFill>
          </a:ln>
        </p:spPr>
        <p:txBody>
          <a:bodyPr wrap="square" rtlCol="0" anchor="ctr">
            <a:no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WORLDWIDE MAP OF DESERTIFICATION HAZARDS</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281415" y="1550578"/>
            <a:ext cx="7607919" cy="4678772"/>
          </a:xfrm>
          <a:prstGeom prst="rect">
            <a:avLst/>
          </a:prstGeom>
        </p:spPr>
      </p:pic>
      <p:pic>
        <p:nvPicPr>
          <p:cNvPr id="5" name="Picture 4"/>
          <p:cNvPicPr>
            <a:picLocks noChangeAspect="1"/>
          </p:cNvPicPr>
          <p:nvPr/>
        </p:nvPicPr>
        <p:blipFill>
          <a:blip r:embed="rId3"/>
          <a:stretch>
            <a:fillRect/>
          </a:stretch>
        </p:blipFill>
        <p:spPr>
          <a:xfrm>
            <a:off x="8170749" y="3900488"/>
            <a:ext cx="3514648" cy="681039"/>
          </a:xfrm>
          <a:prstGeom prst="rect">
            <a:avLst/>
          </a:prstGeom>
        </p:spPr>
      </p:pic>
      <p:sp>
        <p:nvSpPr>
          <p:cNvPr id="7" name="Rectangle 6"/>
          <p:cNvSpPr/>
          <p:nvPr/>
        </p:nvSpPr>
        <p:spPr>
          <a:xfrm>
            <a:off x="742950" y="6460409"/>
            <a:ext cx="10706099" cy="369332"/>
          </a:xfrm>
          <a:prstGeom prst="rect">
            <a:avLst/>
          </a:prstGeom>
        </p:spPr>
        <p:txBody>
          <a:bodyPr wrap="square">
            <a:spAutoFit/>
          </a:bodyPr>
          <a:lstStyle/>
          <a:p>
            <a:pPr algn="ctr"/>
            <a:r>
              <a:rPr lang="en-US" dirty="0"/>
              <a:t>From FAO/UNESCO/WHO, "World Map of Desertification," 1970.</a:t>
            </a:r>
          </a:p>
        </p:txBody>
      </p:sp>
    </p:spTree>
    <p:extLst>
      <p:ext uri="{BB962C8B-B14F-4D97-AF65-F5344CB8AC3E}">
        <p14:creationId xmlns:p14="http://schemas.microsoft.com/office/powerpoint/2010/main" val="397429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dirty="0" smtClean="0"/>
              <a:t>ECO REGIONAL CENTER​ FOR</a:t>
            </a:r>
            <a:r>
              <a:rPr lang="en-US" dirty="0" smtClean="0"/>
              <a:t/>
            </a:r>
            <a:br>
              <a:rPr lang="en-US" dirty="0" smtClean="0"/>
            </a:br>
            <a:r>
              <a:rPr lang="en-US" b="1" dirty="0" smtClean="0"/>
              <a:t>RISK MANAGEMENT OF NATURAL DISASTERS (ECO-RCRM)​</a:t>
            </a:r>
            <a:endParaRPr lang="en-US" dirty="0"/>
          </a:p>
        </p:txBody>
      </p:sp>
      <p:sp>
        <p:nvSpPr>
          <p:cNvPr id="9" name="TextBox 8"/>
          <p:cNvSpPr txBox="1"/>
          <p:nvPr/>
        </p:nvSpPr>
        <p:spPr>
          <a:xfrm>
            <a:off x="0" y="0"/>
            <a:ext cx="12192000" cy="707886"/>
          </a:xfrm>
          <a:prstGeom prst="rect">
            <a:avLst/>
          </a:prstGeom>
          <a:solidFill>
            <a:srgbClr val="FFFF00"/>
          </a:solidFill>
          <a:ln w="38100">
            <a:solidFill>
              <a:schemeClr val="tx1"/>
            </a:solidFill>
          </a:ln>
        </p:spPr>
        <p:txBody>
          <a:bodyPr wrap="square" rtlCol="0">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DROUGHT RISK PER COUNTRY IN 2040</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2"/>
          <a:stretch>
            <a:fillRect/>
          </a:stretch>
        </p:blipFill>
        <p:spPr>
          <a:xfrm>
            <a:off x="203200" y="853044"/>
            <a:ext cx="11873931" cy="5909374"/>
          </a:xfrm>
          <a:prstGeom prst="rect">
            <a:avLst/>
          </a:prstGeom>
        </p:spPr>
      </p:pic>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55</a:t>
            </a:fld>
            <a:endParaRPr lang="en-US" sz="1800" dirty="0"/>
          </a:p>
        </p:txBody>
      </p:sp>
    </p:spTree>
    <p:extLst>
      <p:ext uri="{BB962C8B-B14F-4D97-AF65-F5344CB8AC3E}">
        <p14:creationId xmlns:p14="http://schemas.microsoft.com/office/powerpoint/2010/main" val="152103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56</a:t>
            </a:fld>
            <a:endParaRPr lang="en-US" sz="2400" dirty="0"/>
          </a:p>
        </p:txBody>
      </p:sp>
      <p:sp>
        <p:nvSpPr>
          <p:cNvPr id="9" name="TextBox 8"/>
          <p:cNvSpPr txBox="1"/>
          <p:nvPr/>
        </p:nvSpPr>
        <p:spPr>
          <a:xfrm>
            <a:off x="0" y="0"/>
            <a:ext cx="12192000" cy="830997"/>
          </a:xfrm>
          <a:prstGeom prst="rect">
            <a:avLst/>
          </a:prstGeom>
          <a:solidFill>
            <a:srgbClr val="FFFF00"/>
          </a:solidFill>
          <a:ln w="38100">
            <a:solidFill>
              <a:schemeClr val="tx1"/>
            </a:solidFill>
          </a:ln>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MAP SHOWING THE SEVEN COASTAL REGIONS, RELATIVE CATCHMENT SIZE, AND RAINFALL SEASONALITY FOR SOUTH AFRICA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9487622" y="1123727"/>
            <a:ext cx="2153918" cy="4995435"/>
          </a:xfrm>
          <a:prstGeom prst="rect">
            <a:avLst/>
          </a:prstGeom>
        </p:spPr>
      </p:pic>
      <p:sp>
        <p:nvSpPr>
          <p:cNvPr id="3" name="Rectangle 2"/>
          <p:cNvSpPr/>
          <p:nvPr/>
        </p:nvSpPr>
        <p:spPr>
          <a:xfrm>
            <a:off x="0" y="6196194"/>
            <a:ext cx="11981880" cy="584775"/>
          </a:xfrm>
          <a:prstGeom prst="rect">
            <a:avLst/>
          </a:prstGeom>
        </p:spPr>
        <p:txBody>
          <a:bodyPr wrap="square">
            <a:spAutoFit/>
          </a:bodyPr>
          <a:lstStyle/>
          <a:p>
            <a:pPr algn="just"/>
            <a:r>
              <a:rPr lang="en-US" sz="1600" dirty="0" smtClean="0">
                <a:latin typeface="Times New Roman" panose="02020603050405020304" pitchFamily="18" charset="0"/>
                <a:ea typeface="Times New Roman" panose="02020603050405020304" pitchFamily="18" charset="0"/>
              </a:rPr>
              <a:t>Van </a:t>
            </a:r>
            <a:r>
              <a:rPr lang="en-US" sz="1600" dirty="0" err="1" smtClean="0">
                <a:latin typeface="Times New Roman" panose="02020603050405020304" pitchFamily="18" charset="0"/>
                <a:ea typeface="Times New Roman" panose="02020603050405020304" pitchFamily="18" charset="0"/>
              </a:rPr>
              <a:t>Niekerk</a:t>
            </a:r>
            <a:r>
              <a:rPr lang="en-US" sz="1600" dirty="0" smtClean="0">
                <a:latin typeface="Times New Roman" panose="02020603050405020304" pitchFamily="18" charset="0"/>
                <a:ea typeface="Times New Roman" panose="02020603050405020304" pitchFamily="18" charset="0"/>
              </a:rPr>
              <a:t>, L., </a:t>
            </a:r>
            <a:r>
              <a:rPr lang="en-US" sz="1600" dirty="0" err="1" smtClean="0">
                <a:latin typeface="Times New Roman" panose="02020603050405020304" pitchFamily="18" charset="0"/>
                <a:ea typeface="Times New Roman" panose="02020603050405020304" pitchFamily="18" charset="0"/>
              </a:rPr>
              <a:t>Lamberth</a:t>
            </a:r>
            <a:r>
              <a:rPr lang="en-US" sz="1600" dirty="0" smtClean="0">
                <a:latin typeface="Times New Roman" panose="02020603050405020304" pitchFamily="18" charset="0"/>
                <a:ea typeface="Times New Roman" panose="02020603050405020304" pitchFamily="18" charset="0"/>
              </a:rPr>
              <a:t>, S. J., James, N. C., </a:t>
            </a:r>
            <a:r>
              <a:rPr lang="en-US" sz="1600" dirty="0" err="1" smtClean="0">
                <a:latin typeface="Times New Roman" panose="02020603050405020304" pitchFamily="18" charset="0"/>
                <a:ea typeface="Times New Roman" panose="02020603050405020304" pitchFamily="18" charset="0"/>
              </a:rPr>
              <a:t>Taljaard</a:t>
            </a:r>
            <a:r>
              <a:rPr lang="en-US" sz="1600" dirty="0" smtClean="0">
                <a:latin typeface="Times New Roman" panose="02020603050405020304" pitchFamily="18" charset="0"/>
                <a:ea typeface="Times New Roman" panose="02020603050405020304" pitchFamily="18" charset="0"/>
              </a:rPr>
              <a:t>, S., Adams, J. B., Theron, A. K. and Krug, M. 2022. The Vulnerability of South African Estuaries to Climate Change: A Review and Synthesis. Diversity 2022, 14(9), 697; https://doi.org/10.3390/d14090697</a:t>
            </a:r>
            <a:endParaRPr lang="en-US" sz="1600" dirty="0"/>
          </a:p>
        </p:txBody>
      </p:sp>
      <p:grpSp>
        <p:nvGrpSpPr>
          <p:cNvPr id="5" name="Group 4"/>
          <p:cNvGrpSpPr/>
          <p:nvPr/>
        </p:nvGrpSpPr>
        <p:grpSpPr>
          <a:xfrm>
            <a:off x="304800" y="1085430"/>
            <a:ext cx="8279642" cy="5057430"/>
            <a:chOff x="304800" y="1085430"/>
            <a:chExt cx="8047630" cy="5057430"/>
          </a:xfrm>
        </p:grpSpPr>
        <p:pic>
          <p:nvPicPr>
            <p:cNvPr id="13" name="Picture 12" descr="Diversity 14 00697 g001 550"/>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85430"/>
              <a:ext cx="8047630" cy="5057430"/>
            </a:xfrm>
            <a:prstGeom prst="rect">
              <a:avLst/>
            </a:prstGeom>
            <a:noFill/>
            <a:ln>
              <a:noFill/>
            </a:ln>
          </p:spPr>
        </p:pic>
        <p:sp>
          <p:nvSpPr>
            <p:cNvPr id="4" name="Rectangle 3"/>
            <p:cNvSpPr/>
            <p:nvPr/>
          </p:nvSpPr>
          <p:spPr>
            <a:xfrm>
              <a:off x="484496" y="1356727"/>
              <a:ext cx="1219200" cy="305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393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57</a:t>
            </a:fld>
            <a:endParaRPr lang="en-US" sz="2400" dirty="0"/>
          </a:p>
        </p:txBody>
      </p:sp>
      <p:sp>
        <p:nvSpPr>
          <p:cNvPr id="9" name="TextBox 8"/>
          <p:cNvSpPr txBox="1"/>
          <p:nvPr/>
        </p:nvSpPr>
        <p:spPr>
          <a:xfrm>
            <a:off x="0" y="0"/>
            <a:ext cx="12192000" cy="523220"/>
          </a:xfrm>
          <a:prstGeom prst="rect">
            <a:avLst/>
          </a:prstGeom>
          <a:solidFill>
            <a:srgbClr val="FFFF00"/>
          </a:solidFill>
          <a:ln w="38100">
            <a:solidFill>
              <a:schemeClr val="tx1"/>
            </a:solidFill>
          </a:ln>
        </p:spPr>
        <p:txBody>
          <a:bodyPr wrap="square" rtlCol="0">
            <a:sp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DROUGHT OCCURRENCES IN SOUTHERN AFRICA (JANUARY, 2016)</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1510" name="Picture 6" descr="1: Drought Occurrences in Southern Africa (January, 2016)"/>
          <p:cNvPicPr>
            <a:picLocks noChangeAspect="1" noChangeArrowheads="1"/>
          </p:cNvPicPr>
          <p:nvPr/>
        </p:nvPicPr>
        <p:blipFill rotWithShape="1">
          <a:blip r:embed="rId2">
            <a:extLst>
              <a:ext uri="{28A0092B-C50C-407E-A947-70E740481C1C}">
                <a14:useLocalDpi xmlns:a14="http://schemas.microsoft.com/office/drawing/2010/main" val="0"/>
              </a:ext>
            </a:extLst>
          </a:blip>
          <a:srcRect t="18402"/>
          <a:stretch/>
        </p:blipFill>
        <p:spPr bwMode="auto">
          <a:xfrm>
            <a:off x="2521903" y="716987"/>
            <a:ext cx="7148193" cy="6045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8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B.4 </a:t>
            </a:r>
            <a:r>
              <a:rPr lang="en-GB" sz="4800" b="1" dirty="0" smtClean="0">
                <a:latin typeface="Tahoma" panose="020B0604030504040204" pitchFamily="34" charset="0"/>
                <a:ea typeface="Tahoma" panose="020B0604030504040204" pitchFamily="34" charset="0"/>
                <a:cs typeface="Tahoma" panose="020B0604030504040204" pitchFamily="34" charset="0"/>
              </a:rPr>
              <a:t>WILD FIRES</a:t>
            </a:r>
            <a:endParaRPr lang="en-GB" sz="4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48055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59</a:t>
            </a:fld>
            <a:endParaRPr lang="en-US" sz="1800" dirty="0"/>
          </a:p>
        </p:txBody>
      </p:sp>
      <p:sp>
        <p:nvSpPr>
          <p:cNvPr id="9" name="TextBox 8"/>
          <p:cNvSpPr txBox="1"/>
          <p:nvPr/>
        </p:nvSpPr>
        <p:spPr>
          <a:xfrm>
            <a:off x="0" y="0"/>
            <a:ext cx="12192000" cy="707886"/>
          </a:xfrm>
          <a:prstGeom prst="rect">
            <a:avLst/>
          </a:prstGeom>
          <a:solidFill>
            <a:srgbClr val="FFFF00"/>
          </a:solidFill>
          <a:ln w="38100">
            <a:solidFill>
              <a:schemeClr val="tx1"/>
            </a:solidFill>
          </a:ln>
        </p:spPr>
        <p:txBody>
          <a:bodyPr wrap="square" rtlCol="0">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FEATURES AND RAVAGES OF WILDFIRES</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792093"/>
            <a:ext cx="11845636" cy="6093976"/>
          </a:xfrm>
          <a:prstGeom prst="rect">
            <a:avLst/>
          </a:prstGeom>
          <a:noFill/>
        </p:spPr>
        <p:txBody>
          <a:bodyPr wrap="square" rtlCol="0">
            <a:spAutoFit/>
          </a:bodyPr>
          <a:lstStyle/>
          <a:p>
            <a:pPr marL="342900" indent="-342900" algn="just">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MECHANISMS</a:t>
            </a:r>
          </a:p>
          <a:p>
            <a:pPr marL="1257300" lvl="2" indent="-342900" algn="just">
              <a:buFont typeface="Wingdings" panose="05000000000000000000" pitchFamily="2" charset="2"/>
              <a:buChar char="§"/>
            </a:pPr>
            <a:r>
              <a:rPr lang="en-US" sz="2200" dirty="0">
                <a:latin typeface="Times New Roman" panose="02020603050405020304" pitchFamily="18" charset="0"/>
                <a:cs typeface="Times New Roman" panose="02020603050405020304" pitchFamily="18" charset="0"/>
              </a:rPr>
              <a:t>Support conditions for wildfires are ignition, fuel and suitable weather conditions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High temperatures with incendiaries ignite dry materials like vegetation in drylands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Lightning can also ignite vegetation in dry conditions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Some wildfires are attributable to arson and human negligence</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SEVERITY PARAMETERS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Burning temperature</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Area affected</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Rate of migration</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Flame height</a:t>
            </a:r>
            <a:endParaRPr lang="en-US" sz="2200" dirty="0">
              <a:latin typeface="Times New Roman" panose="02020603050405020304" pitchFamily="18" charset="0"/>
              <a:cs typeface="Times New Roman" panose="02020603050405020304" pitchFamily="18" charset="0"/>
            </a:endParaRP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DAMAGE PATTERNS</a:t>
            </a:r>
            <a:endParaRPr lang="en-US" sz="2800" b="1" dirty="0">
              <a:latin typeface="Times New Roman" panose="02020603050405020304" pitchFamily="18" charset="0"/>
              <a:cs typeface="Times New Roman" panose="02020603050405020304" pitchFamily="18" charset="0"/>
            </a:endParaRP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Burning of vegetation over large areas of land worldwide</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Destruction of ecological systems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Adding of wastes into the atmosphere with implications on global warming and human health</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Burning of facilities with disruption of operations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7100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a:t>
            </a:fld>
            <a:endParaRPr lang="en-US" sz="1800" dirty="0"/>
          </a:p>
        </p:txBody>
      </p:sp>
      <p:sp>
        <p:nvSpPr>
          <p:cNvPr id="9" name="TextBox 8"/>
          <p:cNvSpPr txBox="1"/>
          <p:nvPr/>
        </p:nvSpPr>
        <p:spPr>
          <a:xfrm>
            <a:off x="0" y="0"/>
            <a:ext cx="12192000" cy="945441"/>
          </a:xfrm>
          <a:prstGeom prst="rect">
            <a:avLst/>
          </a:prstGeom>
          <a:solidFill>
            <a:srgbClr val="FFFF00"/>
          </a:solidFill>
          <a:ln w="38100">
            <a:solidFill>
              <a:schemeClr val="tx1"/>
            </a:solidFill>
          </a:ln>
        </p:spPr>
        <p:txBody>
          <a:bodyPr wrap="square" rtlCol="0" anchor="ct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EXAMPLES OF HOW SUSTAINABLE DEVELOPMENT PRINCIPLES APPLY TO NATURAL HAZARDS REDUCTION (2)</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srcRect t="44306"/>
          <a:stretch/>
        </p:blipFill>
        <p:spPr>
          <a:xfrm>
            <a:off x="614504" y="1094620"/>
            <a:ext cx="10962991" cy="5019577"/>
          </a:xfrm>
          <a:prstGeom prst="rect">
            <a:avLst/>
          </a:prstGeom>
        </p:spPr>
      </p:pic>
      <p:sp>
        <p:nvSpPr>
          <p:cNvPr id="7" name="Rectangle 6"/>
          <p:cNvSpPr/>
          <p:nvPr/>
        </p:nvSpPr>
        <p:spPr>
          <a:xfrm>
            <a:off x="394557" y="5970797"/>
            <a:ext cx="11402885" cy="738664"/>
          </a:xfrm>
          <a:prstGeom prst="rect">
            <a:avLst/>
          </a:prstGeom>
        </p:spPr>
        <p:txBody>
          <a:bodyPr wrap="square">
            <a:spAutoFit/>
          </a:bodyPr>
          <a:lstStyle/>
          <a:p>
            <a:pPr algn="just"/>
            <a:r>
              <a:rPr lang="en-US" sz="1400" dirty="0" err="1">
                <a:latin typeface="Times New Roman" panose="02020603050405020304" pitchFamily="18" charset="0"/>
                <a:ea typeface="Calibri" panose="020F0502020204030204" pitchFamily="34" charset="0"/>
                <a:cs typeface="Times New Roman" panose="02020603050405020304" pitchFamily="18" charset="0"/>
              </a:rPr>
              <a:t>Berke</a:t>
            </a:r>
            <a:r>
              <a:rPr lang="en-US" sz="1400" dirty="0">
                <a:latin typeface="Times New Roman" panose="02020603050405020304" pitchFamily="18" charset="0"/>
                <a:ea typeface="Calibri" panose="020F0502020204030204" pitchFamily="34" charset="0"/>
                <a:cs typeface="Times New Roman" panose="02020603050405020304" pitchFamily="18" charset="0"/>
              </a:rPr>
              <a:t>, P. 2010. Natural Hazard Reduction and Sustainable Development: A Global Assessment. Working paper (University of North Carolina at Chapel Hill. Center for Urban and Regional Studies), Center for Urban and Regional Studies, University of North Carolina at Chapel Hill, 1995. Pennsylvania State University, 10 Jun 2010, 36 pages.</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21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60</a:t>
            </a:fld>
            <a:endParaRPr lang="en-US" sz="1800" dirty="0"/>
          </a:p>
        </p:txBody>
      </p:sp>
      <p:sp>
        <p:nvSpPr>
          <p:cNvPr id="9" name="TextBox 8"/>
          <p:cNvSpPr txBox="1"/>
          <p:nvPr/>
        </p:nvSpPr>
        <p:spPr>
          <a:xfrm>
            <a:off x="0" y="0"/>
            <a:ext cx="12192000" cy="945441"/>
          </a:xfrm>
          <a:prstGeom prst="rect">
            <a:avLst/>
          </a:prstGeom>
          <a:solidFill>
            <a:srgbClr val="FFFF00"/>
          </a:solidFill>
          <a:ln w="38100">
            <a:solidFill>
              <a:schemeClr val="tx1"/>
            </a:solidFill>
          </a:ln>
        </p:spPr>
        <p:txBody>
          <a:bodyPr wrap="square" rtlCol="0" anchor="ctr">
            <a:noAutofit/>
          </a:bodyPr>
          <a:lstStyle/>
          <a:p>
            <a:pPr algn="ctr"/>
            <a:r>
              <a:rPr lang="en-US" sz="4800" b="1" dirty="0" smtClean="0">
                <a:latin typeface="Tahoma" panose="020B0604030504040204" pitchFamily="34" charset="0"/>
                <a:ea typeface="Tahoma" panose="020B0604030504040204" pitchFamily="34" charset="0"/>
                <a:cs typeface="Tahoma" panose="020B0604030504040204" pitchFamily="34" charset="0"/>
              </a:rPr>
              <a:t>TYPES OF WILDFIRES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945441"/>
            <a:ext cx="11845636" cy="5816977"/>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
            </a:pPr>
            <a:r>
              <a:rPr lang="en-US" sz="3200" b="1" dirty="0" smtClean="0">
                <a:latin typeface="Times New Roman" panose="02020603050405020304" pitchFamily="18" charset="0"/>
                <a:cs typeface="Times New Roman" panose="02020603050405020304" pitchFamily="18" charset="0"/>
              </a:rPr>
              <a:t>Ground </a:t>
            </a:r>
            <a:r>
              <a:rPr lang="en-US" sz="3200" b="1" dirty="0">
                <a:latin typeface="Times New Roman" panose="02020603050405020304" pitchFamily="18" charset="0"/>
                <a:cs typeface="Times New Roman" panose="02020603050405020304" pitchFamily="18" charset="0"/>
              </a:rPr>
              <a:t>fires: </a:t>
            </a:r>
            <a:r>
              <a:rPr lang="en-US" sz="3200" dirty="0">
                <a:latin typeface="Times New Roman" panose="02020603050405020304" pitchFamily="18" charset="0"/>
                <a:cs typeface="Times New Roman" panose="02020603050405020304" pitchFamily="18" charset="0"/>
              </a:rPr>
              <a:t>These burn decomposed organic subsurface soil layers and usually do not produce visible flames. Difficult to entirely suppress, they can </a:t>
            </a:r>
            <a:r>
              <a:rPr lang="en-US" sz="3200" dirty="0" err="1">
                <a:latin typeface="Times New Roman" panose="02020603050405020304" pitchFamily="18" charset="0"/>
                <a:cs typeface="Times New Roman" panose="02020603050405020304" pitchFamily="18" charset="0"/>
              </a:rPr>
              <a:t>smoulder</a:t>
            </a:r>
            <a:r>
              <a:rPr lang="en-US" sz="3200" dirty="0">
                <a:latin typeface="Times New Roman" panose="02020603050405020304" pitchFamily="18" charset="0"/>
                <a:cs typeface="Times New Roman" panose="02020603050405020304" pitchFamily="18" charset="0"/>
              </a:rPr>
              <a:t> over winter and may re-emerge in </a:t>
            </a:r>
            <a:r>
              <a:rPr lang="en-US" sz="3200" dirty="0" smtClean="0">
                <a:latin typeface="Times New Roman" panose="02020603050405020304" pitchFamily="18" charset="0"/>
                <a:cs typeface="Times New Roman" panose="02020603050405020304" pitchFamily="18" charset="0"/>
              </a:rPr>
              <a:t>spring.</a:t>
            </a:r>
          </a:p>
          <a:p>
            <a:pPr marL="342900" indent="-342900" algn="just">
              <a:spcAft>
                <a:spcPts val="1200"/>
              </a:spcAft>
              <a:buFont typeface="Wingdings" panose="05000000000000000000" pitchFamily="2" charset="2"/>
              <a:buChar char="§"/>
            </a:pPr>
            <a:r>
              <a:rPr lang="en-US" sz="3200" b="1" dirty="0" smtClean="0">
                <a:latin typeface="Times New Roman" panose="02020603050405020304" pitchFamily="18" charset="0"/>
                <a:cs typeface="Times New Roman" panose="02020603050405020304" pitchFamily="18" charset="0"/>
              </a:rPr>
              <a:t>Surface </a:t>
            </a:r>
            <a:r>
              <a:rPr lang="en-US" sz="3200" b="1" dirty="0">
                <a:latin typeface="Times New Roman" panose="02020603050405020304" pitchFamily="18" charset="0"/>
                <a:cs typeface="Times New Roman" panose="02020603050405020304" pitchFamily="18" charset="0"/>
              </a:rPr>
              <a:t>fires: </a:t>
            </a:r>
            <a:r>
              <a:rPr lang="en-US" sz="3200" dirty="0">
                <a:latin typeface="Times New Roman" panose="02020603050405020304" pitchFamily="18" charset="0"/>
                <a:cs typeface="Times New Roman" panose="02020603050405020304" pitchFamily="18" charset="0"/>
              </a:rPr>
              <a:t>These burn through leaf litter, dead material and vegetation on the ground and are most common in woodlands and </a:t>
            </a:r>
            <a:r>
              <a:rPr lang="en-US" sz="3200" dirty="0" smtClean="0">
                <a:latin typeface="Times New Roman" panose="02020603050405020304" pitchFamily="18" charset="0"/>
                <a:cs typeface="Times New Roman" panose="02020603050405020304" pitchFamily="18" charset="0"/>
              </a:rPr>
              <a:t>savannahs.</a:t>
            </a:r>
          </a:p>
          <a:p>
            <a:pPr marL="342900" indent="-342900" algn="just">
              <a:spcAft>
                <a:spcPts val="1200"/>
              </a:spcAft>
              <a:buFont typeface="Wingdings" panose="05000000000000000000" pitchFamily="2" charset="2"/>
              <a:buChar char="§"/>
            </a:pPr>
            <a:r>
              <a:rPr lang="en-US" sz="3200" b="1" dirty="0" smtClean="0">
                <a:latin typeface="Times New Roman" panose="02020603050405020304" pitchFamily="18" charset="0"/>
                <a:cs typeface="Times New Roman" panose="02020603050405020304" pitchFamily="18" charset="0"/>
              </a:rPr>
              <a:t>Crown </a:t>
            </a:r>
            <a:r>
              <a:rPr lang="en-US" sz="3200" b="1" dirty="0">
                <a:latin typeface="Times New Roman" panose="02020603050405020304" pitchFamily="18" charset="0"/>
                <a:cs typeface="Times New Roman" panose="02020603050405020304" pitchFamily="18" charset="0"/>
              </a:rPr>
              <a:t>fires: </a:t>
            </a:r>
            <a:r>
              <a:rPr lang="en-US" sz="3200" dirty="0">
                <a:latin typeface="Times New Roman" panose="02020603050405020304" pitchFamily="18" charset="0"/>
                <a:cs typeface="Times New Roman" panose="02020603050405020304" pitchFamily="18" charset="0"/>
              </a:rPr>
              <a:t>These ascend from ground to tree crown and can spread through the forest canopy. The most intense and dangerous form of wildfire, they are common in Mediterranean-climate woodlands and boreal forests.</a:t>
            </a:r>
          </a:p>
        </p:txBody>
      </p:sp>
    </p:spTree>
    <p:extLst>
      <p:ext uri="{BB962C8B-B14F-4D97-AF65-F5344CB8AC3E}">
        <p14:creationId xmlns:p14="http://schemas.microsoft.com/office/powerpoint/2010/main" val="324786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61</a:t>
            </a:fld>
            <a:endParaRPr lang="en-US" sz="2400" dirty="0"/>
          </a:p>
        </p:txBody>
      </p:sp>
      <p:sp>
        <p:nvSpPr>
          <p:cNvPr id="9" name="TextBox 8"/>
          <p:cNvSpPr txBox="1"/>
          <p:nvPr/>
        </p:nvSpPr>
        <p:spPr>
          <a:xfrm>
            <a:off x="0" y="0"/>
            <a:ext cx="12192000" cy="682388"/>
          </a:xfrm>
          <a:prstGeom prst="rect">
            <a:avLst/>
          </a:prstGeom>
          <a:solidFill>
            <a:srgbClr val="FFFF00"/>
          </a:solidFill>
          <a:ln w="38100">
            <a:solidFill>
              <a:schemeClr val="tx1"/>
            </a:solidFill>
          </a:ln>
        </p:spPr>
        <p:txBody>
          <a:bodyPr wrap="square" rtlCol="0" anchor="ctr">
            <a:no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WILDFIRES IN SOUTH AFRICA</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25602" name="Picture 2" descr="https://farm1.staticflickr.com/378/31514273774_e7760ceaf9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653" y="780155"/>
            <a:ext cx="7342045" cy="5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7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B.5 WIND </a:t>
            </a:r>
            <a:r>
              <a:rPr lang="en-GB" sz="4800" b="1" dirty="0" smtClean="0">
                <a:latin typeface="Tahoma" panose="020B0604030504040204" pitchFamily="34" charset="0"/>
                <a:ea typeface="Tahoma" panose="020B0604030504040204" pitchFamily="34" charset="0"/>
                <a:cs typeface="Tahoma" panose="020B0604030504040204" pitchFamily="34" charset="0"/>
              </a:rPr>
              <a:t>STORMS/CYCLONES</a:t>
            </a:r>
            <a:endParaRPr lang="en-GB" sz="4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95866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63</a:t>
            </a:fld>
            <a:endParaRPr lang="en-US" sz="1800" dirty="0"/>
          </a:p>
        </p:txBody>
      </p:sp>
      <p:sp>
        <p:nvSpPr>
          <p:cNvPr id="9" name="TextBox 8"/>
          <p:cNvSpPr txBox="1"/>
          <p:nvPr/>
        </p:nvSpPr>
        <p:spPr>
          <a:xfrm>
            <a:off x="0" y="0"/>
            <a:ext cx="12192000" cy="707886"/>
          </a:xfrm>
          <a:prstGeom prst="rect">
            <a:avLst/>
          </a:prstGeom>
          <a:solidFill>
            <a:srgbClr val="FFFF00"/>
          </a:solidFill>
          <a:ln w="38100">
            <a:solidFill>
              <a:schemeClr val="tx1"/>
            </a:solidFill>
          </a:ln>
        </p:spPr>
        <p:txBody>
          <a:bodyPr wrap="square" rtlCol="0">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FEATURES AND RAVAGES OF WINDSTORMS</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792093"/>
            <a:ext cx="11845636" cy="6093976"/>
          </a:xfrm>
          <a:prstGeom prst="rect">
            <a:avLst/>
          </a:prstGeom>
          <a:noFill/>
        </p:spPr>
        <p:txBody>
          <a:bodyPr wrap="square" rtlCol="0">
            <a:spAutoFit/>
          </a:bodyPr>
          <a:lstStyle/>
          <a:p>
            <a:pPr marL="342900" indent="-342900" algn="just">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MECHANISMS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Pressure and suction processes tending to equilibration generates strong winds and storms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The force can be very powerful enough to damage exposed structures, ecological systems and lives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Affected by topography, vegetation, microclimate and structures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SEVERITY PARAMETERS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Wind velocity and direction</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Wind scales, e.g. Beaufort gale severity scale</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Hurricane/Typhoon scales</a:t>
            </a:r>
            <a:endParaRPr lang="en-US" sz="2200" dirty="0">
              <a:latin typeface="Times New Roman" panose="02020603050405020304" pitchFamily="18" charset="0"/>
              <a:cs typeface="Times New Roman" panose="02020603050405020304" pitchFamily="18" charset="0"/>
            </a:endParaRP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DAMAGE PATTERNS</a:t>
            </a:r>
            <a:endParaRPr lang="en-US" sz="2800" b="1" dirty="0">
              <a:latin typeface="Times New Roman" panose="02020603050405020304" pitchFamily="18" charset="0"/>
              <a:cs typeface="Times New Roman" panose="02020603050405020304" pitchFamily="18" charset="0"/>
            </a:endParaRP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Damaging of lightweight structures/shanty facilities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Damage of crops and ecosystem</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Severance of cables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Detachment of building components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Impairment of transportation systems</a:t>
            </a:r>
          </a:p>
          <a:p>
            <a:pPr marL="1257300" lvl="2" indent="-342900" algn="just">
              <a:buFont typeface="Wingdings" panose="05000000000000000000" pitchFamily="2" charset="2"/>
              <a:buChar char="§"/>
            </a:pPr>
            <a:r>
              <a:rPr lang="en-US" sz="2200" dirty="0" smtClean="0">
                <a:latin typeface="Times New Roman" panose="02020603050405020304" pitchFamily="18" charset="0"/>
                <a:cs typeface="Times New Roman" panose="02020603050405020304" pitchFamily="18" charset="0"/>
              </a:rPr>
              <a:t>Driving of surges in coastal areas </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356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a:t>Source</a:t>
            </a:r>
            <a:r>
              <a:rPr lang="en-US" i="1"/>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64</a:t>
            </a:fld>
            <a:endParaRPr lang="en-US" sz="1800" dirty="0"/>
          </a:p>
        </p:txBody>
      </p:sp>
      <p:sp>
        <p:nvSpPr>
          <p:cNvPr id="9" name="TextBox 8"/>
          <p:cNvSpPr txBox="1"/>
          <p:nvPr/>
        </p:nvSpPr>
        <p:spPr>
          <a:xfrm>
            <a:off x="0" y="0"/>
            <a:ext cx="12192000" cy="584775"/>
          </a:xfrm>
          <a:prstGeom prst="rect">
            <a:avLst/>
          </a:prstGeom>
          <a:solidFill>
            <a:srgbClr val="FFFF00"/>
          </a:solidFill>
          <a:ln w="38100">
            <a:solidFill>
              <a:schemeClr val="tx1"/>
            </a:solidFill>
          </a:ln>
        </p:spPr>
        <p:txBody>
          <a:bodyPr wrap="square" rtlCol="0">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FORMATION OF CYCLONES, HURRICANES AND TYPHOONS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35842" name="Picture 2" descr="nat cat storms cycl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14" y="697647"/>
            <a:ext cx="10827657" cy="60064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4974" y="6452109"/>
            <a:ext cx="12981945" cy="369332"/>
          </a:xfrm>
          <a:prstGeom prst="rect">
            <a:avLst/>
          </a:prstGeom>
        </p:spPr>
        <p:txBody>
          <a:bodyPr wrap="square">
            <a:spAutoFit/>
          </a:bodyPr>
          <a:lstStyle/>
          <a:p>
            <a:pPr algn="ctr"/>
            <a:r>
              <a:rPr lang="en-US" b="1" i="1" smtClean="0">
                <a:solidFill>
                  <a:srgbClr val="3D3D3D"/>
                </a:solidFill>
                <a:effectLst/>
                <a:latin typeface="Trebuchet MS" panose="020B0603020202020204" pitchFamily="34" charset="0"/>
              </a:rPr>
              <a:t>Source</a:t>
            </a:r>
            <a:r>
              <a:rPr lang="en-US" b="0" i="1" smtClean="0">
                <a:solidFill>
                  <a:srgbClr val="3D3D3D"/>
                </a:solidFill>
                <a:effectLst/>
                <a:latin typeface="Trebuchet MS" panose="020B0603020202020204" pitchFamily="34" charset="0"/>
              </a:rPr>
              <a:t> : http://www.lagons-plages.com/cyclones-tempetes-tropicales-caraibes.php</a:t>
            </a:r>
            <a:endParaRPr lang="en-US"/>
          </a:p>
        </p:txBody>
      </p:sp>
    </p:spTree>
    <p:extLst>
      <p:ext uri="{BB962C8B-B14F-4D97-AF65-F5344CB8AC3E}">
        <p14:creationId xmlns:p14="http://schemas.microsoft.com/office/powerpoint/2010/main" val="3033629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65</a:t>
            </a:fld>
            <a:endParaRPr lang="en-US" sz="1800" dirty="0"/>
          </a:p>
        </p:txBody>
      </p:sp>
      <p:sp>
        <p:nvSpPr>
          <p:cNvPr id="8" name="TextBox 7"/>
          <p:cNvSpPr txBox="1"/>
          <p:nvPr/>
        </p:nvSpPr>
        <p:spPr>
          <a:xfrm>
            <a:off x="0" y="0"/>
            <a:ext cx="12192000" cy="1416430"/>
          </a:xfrm>
          <a:prstGeom prst="rect">
            <a:avLst/>
          </a:prstGeom>
          <a:solidFill>
            <a:srgbClr val="FFFF00"/>
          </a:solidFill>
          <a:ln w="38100">
            <a:solidFill>
              <a:schemeClr val="tx1"/>
            </a:solidFill>
          </a:ln>
        </p:spPr>
        <p:txBody>
          <a:bodyPr wrap="square" rtlCol="0" anchor="ctr">
            <a:noAutofit/>
          </a:bodyPr>
          <a:lstStyle/>
          <a:p>
            <a:pPr algn="ctr"/>
            <a:r>
              <a:rPr lang="en-US" sz="4400" b="1" dirty="0" smtClean="0">
                <a:latin typeface="Tahoma" panose="020B0604030504040204" pitchFamily="34" charset="0"/>
                <a:ea typeface="Tahoma" panose="020B0604030504040204" pitchFamily="34" charset="0"/>
                <a:cs typeface="Tahoma" panose="020B0604030504040204" pitchFamily="34" charset="0"/>
              </a:rPr>
              <a:t>ZONATION OF CYCLONES AND OTHER STRONG STORMS</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6912178" y="2095272"/>
            <a:ext cx="5016091" cy="4042504"/>
          </a:xfrm>
          <a:prstGeom prst="rect">
            <a:avLst/>
          </a:prstGeom>
        </p:spPr>
      </p:pic>
      <p:pic>
        <p:nvPicPr>
          <p:cNvPr id="4" name="Picture 3"/>
          <p:cNvPicPr>
            <a:picLocks noChangeAspect="1"/>
          </p:cNvPicPr>
          <p:nvPr/>
        </p:nvPicPr>
        <p:blipFill>
          <a:blip r:embed="rId3"/>
          <a:stretch>
            <a:fillRect/>
          </a:stretch>
        </p:blipFill>
        <p:spPr>
          <a:xfrm>
            <a:off x="134772" y="2026352"/>
            <a:ext cx="6642634" cy="4049973"/>
          </a:xfrm>
          <a:prstGeom prst="rect">
            <a:avLst/>
          </a:prstGeom>
        </p:spPr>
      </p:pic>
      <p:sp>
        <p:nvSpPr>
          <p:cNvPr id="9" name="Rectangle 8"/>
          <p:cNvSpPr/>
          <p:nvPr/>
        </p:nvSpPr>
        <p:spPr>
          <a:xfrm>
            <a:off x="837188" y="6479480"/>
            <a:ext cx="11091081" cy="369332"/>
          </a:xfrm>
          <a:prstGeom prst="rect">
            <a:avLst/>
          </a:prstGeom>
        </p:spPr>
        <p:txBody>
          <a:bodyPr wrap="square">
            <a:spAutoFit/>
          </a:bodyPr>
          <a:lstStyle/>
          <a:p>
            <a:r>
              <a:rPr lang="en-US" dirty="0" smtClean="0"/>
              <a:t>Source</a:t>
            </a:r>
            <a:r>
              <a:rPr lang="en-US" dirty="0"/>
              <a:t>: Disaster Management Center, Natural Hazards: Causes and </a:t>
            </a:r>
            <a:r>
              <a:rPr lang="en-US" dirty="0" smtClean="0"/>
              <a:t>Effects, University </a:t>
            </a:r>
            <a:r>
              <a:rPr lang="en-US" dirty="0"/>
              <a:t>of Wisconsin</a:t>
            </a:r>
            <a:r>
              <a:rPr lang="en-US" dirty="0" smtClean="0"/>
              <a:t>, </a:t>
            </a:r>
            <a:r>
              <a:rPr lang="en-US" dirty="0"/>
              <a:t>1989.</a:t>
            </a:r>
          </a:p>
        </p:txBody>
      </p:sp>
      <p:sp>
        <p:nvSpPr>
          <p:cNvPr id="5" name="TextBox 4"/>
          <p:cNvSpPr txBox="1"/>
          <p:nvPr/>
        </p:nvSpPr>
        <p:spPr>
          <a:xfrm>
            <a:off x="851938" y="1619619"/>
            <a:ext cx="5008729" cy="400110"/>
          </a:xfrm>
          <a:prstGeom prst="rect">
            <a:avLst/>
          </a:prstGeom>
          <a:noFill/>
        </p:spPr>
        <p:txBody>
          <a:bodyPr wrap="square" rtlCol="0">
            <a:spAutoFit/>
          </a:bodyPr>
          <a:lstStyle/>
          <a:p>
            <a:pPr algn="ctr"/>
            <a:r>
              <a:rPr lang="en-US" sz="2000" b="1" dirty="0" smtClean="0"/>
              <a:t>Global Distribution of Storms</a:t>
            </a:r>
            <a:endParaRPr lang="en-US" sz="2000" b="1" dirty="0"/>
          </a:p>
        </p:txBody>
      </p:sp>
      <p:sp>
        <p:nvSpPr>
          <p:cNvPr id="10" name="TextBox 9"/>
          <p:cNvSpPr txBox="1"/>
          <p:nvPr/>
        </p:nvSpPr>
        <p:spPr>
          <a:xfrm>
            <a:off x="6096000" y="1612109"/>
            <a:ext cx="6003877" cy="369332"/>
          </a:xfrm>
          <a:prstGeom prst="rect">
            <a:avLst/>
          </a:prstGeom>
          <a:noFill/>
        </p:spPr>
        <p:txBody>
          <a:bodyPr wrap="square" rtlCol="0">
            <a:spAutoFit/>
          </a:bodyPr>
          <a:lstStyle/>
          <a:p>
            <a:pPr algn="ctr"/>
            <a:r>
              <a:rPr lang="en-US" b="1" dirty="0" smtClean="0"/>
              <a:t>Cyclones that threaten East and South-East Coast of Africa  </a:t>
            </a:r>
            <a:endParaRPr lang="en-US" b="1" dirty="0"/>
          </a:p>
        </p:txBody>
      </p:sp>
    </p:spTree>
    <p:extLst>
      <p:ext uri="{BB962C8B-B14F-4D97-AF65-F5344CB8AC3E}">
        <p14:creationId xmlns:p14="http://schemas.microsoft.com/office/powerpoint/2010/main" val="1668820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66</a:t>
            </a:fld>
            <a:endParaRPr lang="en-US" sz="2400" dirty="0"/>
          </a:p>
        </p:txBody>
      </p:sp>
      <p:sp>
        <p:nvSpPr>
          <p:cNvPr id="9" name="TextBox 8"/>
          <p:cNvSpPr txBox="1"/>
          <p:nvPr/>
        </p:nvSpPr>
        <p:spPr>
          <a:xfrm>
            <a:off x="0" y="0"/>
            <a:ext cx="12192000" cy="461665"/>
          </a:xfrm>
          <a:prstGeom prst="rect">
            <a:avLst/>
          </a:prstGeom>
          <a:solidFill>
            <a:srgbClr val="FFFF00"/>
          </a:solidFill>
          <a:ln w="38100">
            <a:solidFill>
              <a:schemeClr val="tx1"/>
            </a:solidFill>
          </a:ln>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WIND GUST PATTERNS IN SOUTH AFRICA</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182641"/>
            <a:ext cx="12077131" cy="646331"/>
          </a:xfrm>
          <a:prstGeom prst="rect">
            <a:avLst/>
          </a:prstGeom>
        </p:spPr>
        <p:txBody>
          <a:bodyPr wrap="square">
            <a:spAutoFit/>
          </a:bodyPr>
          <a:lstStyle/>
          <a:p>
            <a:pPr algn="just"/>
            <a:r>
              <a:rPr lang="en-US" dirty="0" smtClean="0"/>
              <a:t>Kruger, </a:t>
            </a:r>
            <a:r>
              <a:rPr lang="en-US" dirty="0" err="1" smtClean="0"/>
              <a:t>Andries</a:t>
            </a:r>
            <a:r>
              <a:rPr lang="en-US" dirty="0" smtClean="0"/>
              <a:t> &amp; Retief, Johan &amp; </a:t>
            </a:r>
            <a:r>
              <a:rPr lang="en-US" dirty="0" err="1" smtClean="0"/>
              <a:t>Goliger</a:t>
            </a:r>
            <a:r>
              <a:rPr lang="en-US" dirty="0" smtClean="0"/>
              <a:t>, Adam. (2012). Strong winds in South Africa: Part 2 Mapping of updated statistics. Journal of the South African Institution of Civil Engineering. 55. 46-58. </a:t>
            </a:r>
            <a:endParaRPr lang="en-US" dirty="0"/>
          </a:p>
        </p:txBody>
      </p:sp>
      <p:pic>
        <p:nvPicPr>
          <p:cNvPr id="5" name="Picture 4"/>
          <p:cNvPicPr>
            <a:picLocks noChangeAspect="1"/>
          </p:cNvPicPr>
          <p:nvPr/>
        </p:nvPicPr>
        <p:blipFill>
          <a:blip r:embed="rId2"/>
          <a:stretch>
            <a:fillRect/>
          </a:stretch>
        </p:blipFill>
        <p:spPr>
          <a:xfrm>
            <a:off x="237840" y="1356720"/>
            <a:ext cx="5800725" cy="4552950"/>
          </a:xfrm>
          <a:prstGeom prst="rect">
            <a:avLst/>
          </a:prstGeom>
        </p:spPr>
      </p:pic>
      <p:pic>
        <p:nvPicPr>
          <p:cNvPr id="7" name="Picture 6"/>
          <p:cNvPicPr>
            <a:picLocks noChangeAspect="1"/>
          </p:cNvPicPr>
          <p:nvPr/>
        </p:nvPicPr>
        <p:blipFill>
          <a:blip r:embed="rId3"/>
          <a:stretch>
            <a:fillRect/>
          </a:stretch>
        </p:blipFill>
        <p:spPr>
          <a:xfrm>
            <a:off x="6295455" y="1356720"/>
            <a:ext cx="5734050" cy="4581525"/>
          </a:xfrm>
          <a:prstGeom prst="rect">
            <a:avLst/>
          </a:prstGeom>
        </p:spPr>
      </p:pic>
      <p:sp>
        <p:nvSpPr>
          <p:cNvPr id="8" name="Rectangle 7"/>
          <p:cNvSpPr/>
          <p:nvPr/>
        </p:nvSpPr>
        <p:spPr>
          <a:xfrm>
            <a:off x="-19050" y="455317"/>
            <a:ext cx="6096000" cy="923330"/>
          </a:xfrm>
          <a:prstGeom prst="rect">
            <a:avLst/>
          </a:prstGeom>
        </p:spPr>
        <p:txBody>
          <a:bodyPr>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THE 1:50 YEAR STRONG WIND GUSTS (M/S) DEVELOPED FROM GUST FACTOR AND ELEVATION CORRECTED HOURLY VALUES</a:t>
            </a:r>
          </a:p>
        </p:txBody>
      </p:sp>
      <p:sp>
        <p:nvSpPr>
          <p:cNvPr id="10" name="TextBox 9"/>
          <p:cNvSpPr txBox="1"/>
          <p:nvPr/>
        </p:nvSpPr>
        <p:spPr>
          <a:xfrm>
            <a:off x="6314791" y="461665"/>
            <a:ext cx="5714714" cy="707886"/>
          </a:xfrm>
          <a:prstGeom prst="rect">
            <a:avLst/>
          </a:prstGeom>
          <a:noFill/>
        </p:spPr>
        <p:txBody>
          <a:bodyPr wrap="square" rtlCol="0">
            <a:spAutoFit/>
          </a:bodyPr>
          <a:lstStyle/>
          <a:p>
            <a:pPr algn="ctr"/>
            <a:r>
              <a:rPr lang="en-US" sz="2000" b="1" dirty="0" smtClean="0">
                <a:latin typeface="Tahoma" panose="020B0604030504040204" pitchFamily="34" charset="0"/>
                <a:ea typeface="Tahoma" panose="020B0604030504040204" pitchFamily="34" charset="0"/>
                <a:cs typeface="Tahoma" panose="020B0604030504040204" pitchFamily="34" charset="0"/>
              </a:rPr>
              <a:t>PROPOSED 1:50 YEAR QUANTILES OF ANNUAL MAXIMUM HOURLY SPEEDS (m/s)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p:cNvCxnSpPr/>
          <p:nvPr/>
        </p:nvCxnSpPr>
        <p:spPr>
          <a:xfrm>
            <a:off x="6229350" y="461665"/>
            <a:ext cx="0" cy="57209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0" y="6126224"/>
            <a:ext cx="12192000" cy="456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72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12008"/>
            <a:ext cx="12192000" cy="1633983"/>
          </a:xfrm>
          <a:prstGeom prst="rect">
            <a:avLst/>
          </a:prstGeom>
          <a:solidFill>
            <a:srgbClr val="FF5050"/>
          </a:solidFill>
          <a:ln w="57150">
            <a:solidFill>
              <a:schemeClr val="tx1"/>
            </a:solidFill>
          </a:ln>
        </p:spPr>
        <p:txBody>
          <a:bodyPr wrap="square" rtlCol="0" anchor="ctr">
            <a:noAutofit/>
          </a:bodyPr>
          <a:lstStyle/>
          <a:p>
            <a:pPr algn="ctr"/>
            <a:r>
              <a:rPr lang="en-GB" sz="4800" b="1" dirty="0">
                <a:latin typeface="Tahoma" panose="020B0604030504040204" pitchFamily="34" charset="0"/>
                <a:ea typeface="Tahoma" panose="020B0604030504040204" pitchFamily="34" charset="0"/>
                <a:cs typeface="Tahoma" panose="020B0604030504040204" pitchFamily="34" charset="0"/>
              </a:rPr>
              <a:t>B.6 EARTHQUAKES/GROUND TREMORS</a:t>
            </a:r>
          </a:p>
        </p:txBody>
      </p:sp>
    </p:spTree>
    <p:extLst>
      <p:ext uri="{BB962C8B-B14F-4D97-AF65-F5344CB8AC3E}">
        <p14:creationId xmlns:p14="http://schemas.microsoft.com/office/powerpoint/2010/main" val="4357848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68</a:t>
            </a:fld>
            <a:endParaRPr lang="en-US" sz="1800" dirty="0"/>
          </a:p>
        </p:txBody>
      </p:sp>
      <p:sp>
        <p:nvSpPr>
          <p:cNvPr id="9" name="TextBox 8"/>
          <p:cNvSpPr txBox="1"/>
          <p:nvPr/>
        </p:nvSpPr>
        <p:spPr>
          <a:xfrm>
            <a:off x="0" y="0"/>
            <a:ext cx="12192000" cy="1200329"/>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EARTHQUAKE RISK IN AFRICA: MODIFIED MERCALLI SCALE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171735" y="6123168"/>
            <a:ext cx="11848530" cy="646331"/>
          </a:xfrm>
          <a:prstGeom prst="rect">
            <a:avLst/>
          </a:prstGeom>
          <a:noFill/>
        </p:spPr>
        <p:txBody>
          <a:bodyPr wrap="square" rtlCol="0">
            <a:spAutoFit/>
          </a:bodyPr>
          <a:lstStyle/>
          <a:p>
            <a:pPr algn="just"/>
            <a:r>
              <a:rPr lang="en-US" dirty="0"/>
              <a:t>Map data source: UNESCO (1987) through UNEP/GRID-Geneva, 1994, GAUL </a:t>
            </a:r>
            <a:r>
              <a:rPr lang="en-US" dirty="0" smtClean="0"/>
              <a:t>2007, Hazard </a:t>
            </a:r>
            <a:r>
              <a:rPr lang="en-US" dirty="0"/>
              <a:t>data from UNEP/GRID, the Pacific Disaster Center (PDC), and the </a:t>
            </a:r>
            <a:r>
              <a:rPr lang="en-US" dirty="0" smtClean="0"/>
              <a:t>Natural Hazard </a:t>
            </a:r>
            <a:r>
              <a:rPr lang="en-US" dirty="0"/>
              <a:t>Assessment Network (NATHAN) by the Munich Reinsurance Co</a:t>
            </a:r>
          </a:p>
        </p:txBody>
      </p:sp>
      <p:pic>
        <p:nvPicPr>
          <p:cNvPr id="5" name="Picture 4"/>
          <p:cNvPicPr>
            <a:picLocks noChangeAspect="1"/>
          </p:cNvPicPr>
          <p:nvPr/>
        </p:nvPicPr>
        <p:blipFill>
          <a:blip r:embed="rId2"/>
          <a:stretch>
            <a:fillRect/>
          </a:stretch>
        </p:blipFill>
        <p:spPr>
          <a:xfrm>
            <a:off x="7553775" y="1292370"/>
            <a:ext cx="3573131" cy="4738756"/>
          </a:xfrm>
          <a:prstGeom prst="rect">
            <a:avLst/>
          </a:prstGeom>
        </p:spPr>
      </p:pic>
      <p:grpSp>
        <p:nvGrpSpPr>
          <p:cNvPr id="10" name="Group 9"/>
          <p:cNvGrpSpPr/>
          <p:nvPr/>
        </p:nvGrpSpPr>
        <p:grpSpPr>
          <a:xfrm>
            <a:off x="1404937" y="1366223"/>
            <a:ext cx="4048125" cy="4596427"/>
            <a:chOff x="1404937" y="1366223"/>
            <a:chExt cx="4048125" cy="4596427"/>
          </a:xfrm>
        </p:grpSpPr>
        <p:pic>
          <p:nvPicPr>
            <p:cNvPr id="7" name="Picture 6"/>
            <p:cNvPicPr>
              <a:picLocks noChangeAspect="1"/>
            </p:cNvPicPr>
            <p:nvPr/>
          </p:nvPicPr>
          <p:blipFill>
            <a:blip r:embed="rId3"/>
            <a:stretch>
              <a:fillRect/>
            </a:stretch>
          </p:blipFill>
          <p:spPr>
            <a:xfrm>
              <a:off x="1404937" y="1366223"/>
              <a:ext cx="4048125" cy="4591050"/>
            </a:xfrm>
            <a:prstGeom prst="rect">
              <a:avLst/>
            </a:prstGeom>
            <a:ln w="12700">
              <a:solidFill>
                <a:schemeClr val="tx1"/>
              </a:solidFill>
            </a:ln>
          </p:spPr>
        </p:pic>
        <p:sp>
          <p:nvSpPr>
            <p:cNvPr id="8" name="Rectangle 7"/>
            <p:cNvSpPr/>
            <p:nvPr/>
          </p:nvSpPr>
          <p:spPr>
            <a:xfrm>
              <a:off x="1433516" y="4143375"/>
              <a:ext cx="1481140" cy="18192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697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69</a:t>
            </a:fld>
            <a:endParaRPr lang="en-US" sz="2400" dirty="0"/>
          </a:p>
        </p:txBody>
      </p:sp>
      <p:sp>
        <p:nvSpPr>
          <p:cNvPr id="9" name="TextBox 8"/>
          <p:cNvSpPr txBox="1"/>
          <p:nvPr/>
        </p:nvSpPr>
        <p:spPr>
          <a:xfrm>
            <a:off x="0" y="0"/>
            <a:ext cx="12192000" cy="646331"/>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SEISMIC</a:t>
            </a:r>
            <a:r>
              <a:rPr lang="en-US" sz="3200" b="1" dirty="0" smtClean="0">
                <a:latin typeface="Tahoma" panose="020B0604030504040204" pitchFamily="34" charset="0"/>
                <a:ea typeface="Tahoma" panose="020B0604030504040204" pitchFamily="34" charset="0"/>
                <a:cs typeface="Tahoma" panose="020B0604030504040204" pitchFamily="34" charset="0"/>
              </a:rPr>
              <a:t> HAZARD MAP OF SOUTH AFRICA</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10" y="1387912"/>
            <a:ext cx="5615190" cy="500938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802" r="12989" b="12193"/>
          <a:stretch/>
        </p:blipFill>
        <p:spPr>
          <a:xfrm>
            <a:off x="126105" y="1349812"/>
            <a:ext cx="5741295" cy="4087948"/>
          </a:xfrm>
          <a:prstGeom prst="rect">
            <a:avLst/>
          </a:prstGeom>
        </p:spPr>
      </p:pic>
      <p:sp>
        <p:nvSpPr>
          <p:cNvPr id="5" name="Rectangle 4"/>
          <p:cNvSpPr/>
          <p:nvPr/>
        </p:nvSpPr>
        <p:spPr>
          <a:xfrm>
            <a:off x="6096000" y="678081"/>
            <a:ext cx="6096000" cy="646331"/>
          </a:xfrm>
          <a:prstGeom prst="rect">
            <a:avLst/>
          </a:prstGeom>
        </p:spPr>
        <p:txBody>
          <a:bodyPr>
            <a:spAutoFit/>
          </a:bodyPr>
          <a:lstStyle/>
          <a:p>
            <a:pPr algn="ctr"/>
            <a:r>
              <a:rPr lang="en-US" sz="1400" b="1" dirty="0" smtClean="0">
                <a:latin typeface="Tahoma" panose="020B0604030504040204" pitchFamily="34" charset="0"/>
                <a:ea typeface="Tahoma" panose="020B0604030504040204" pitchFamily="34" charset="0"/>
                <a:cs typeface="Tahoma" panose="020B0604030504040204" pitchFamily="34" charset="0"/>
              </a:rPr>
              <a:t>SEISMIC</a:t>
            </a:r>
            <a:r>
              <a:rPr lang="en-US" sz="1200" b="1" dirty="0" smtClean="0">
                <a:latin typeface="Tahoma" panose="020B0604030504040204" pitchFamily="34" charset="0"/>
                <a:ea typeface="Tahoma" panose="020B0604030504040204" pitchFamily="34" charset="0"/>
                <a:cs typeface="Tahoma" panose="020B0604030504040204" pitchFamily="34" charset="0"/>
              </a:rPr>
              <a:t> HAZARD MAP OF SOUTH AFRICA, E-SWATHINI AND LESOTHO</a:t>
            </a:r>
          </a:p>
          <a:p>
            <a:pPr algn="ctr"/>
            <a:r>
              <a:rPr lang="en-US" sz="1100" b="1" dirty="0">
                <a:latin typeface="Tahoma" panose="020B0604030504040204" pitchFamily="34" charset="0"/>
                <a:ea typeface="Tahoma" panose="020B0604030504040204" pitchFamily="34" charset="0"/>
                <a:cs typeface="Tahoma" panose="020B0604030504040204" pitchFamily="34" charset="0"/>
              </a:rPr>
              <a:t>PEAK GROUND ACCELERATION (g) WITH A 10% PROBABILITY OF BEING EXCEEDED IN A 50-YEAR PERIOD</a:t>
            </a:r>
          </a:p>
        </p:txBody>
      </p:sp>
      <p:sp>
        <p:nvSpPr>
          <p:cNvPr id="7" name="Rectangle 6"/>
          <p:cNvSpPr/>
          <p:nvPr/>
        </p:nvSpPr>
        <p:spPr>
          <a:xfrm>
            <a:off x="126105" y="6317586"/>
            <a:ext cx="6096000" cy="461665"/>
          </a:xfrm>
          <a:prstGeom prst="rect">
            <a:avLst/>
          </a:prstGeom>
        </p:spPr>
        <p:txBody>
          <a:bodyPr>
            <a:spAutoFit/>
          </a:bodyPr>
          <a:lstStyle/>
          <a:p>
            <a:pPr algn="just" fontAlgn="base"/>
            <a:r>
              <a:rPr lang="en-US" sz="1200" b="0" i="0" dirty="0" smtClean="0">
                <a:solidFill>
                  <a:srgbClr val="000000"/>
                </a:solidFill>
                <a:effectLst/>
                <a:latin typeface="anton"/>
              </a:rPr>
              <a:t>GEM releases the South Africa Model to complete the Africa Earthquake Mosaic of models (</a:t>
            </a:r>
            <a:r>
              <a:rPr lang="en-US" sz="1200" b="0" i="0" dirty="0" smtClean="0">
                <a:solidFill>
                  <a:srgbClr val="000000"/>
                </a:solidFill>
                <a:effectLst/>
                <a:latin typeface="anton"/>
                <a:hlinkClick r:id="rId4"/>
              </a:rPr>
              <a:t>https://www.globalquakemodel.org/GEMNews/south-africa-hazard-map-2019</a:t>
            </a:r>
            <a:r>
              <a:rPr lang="en-US" sz="1200" dirty="0">
                <a:solidFill>
                  <a:srgbClr val="000000"/>
                </a:solidFill>
                <a:latin typeface="anton"/>
              </a:rPr>
              <a:t>)</a:t>
            </a:r>
            <a:endParaRPr lang="en-US" sz="1200" b="1" i="0" dirty="0">
              <a:effectLst/>
            </a:endParaRPr>
          </a:p>
        </p:txBody>
      </p:sp>
      <p:pic>
        <p:nvPicPr>
          <p:cNvPr id="8" name="Picture 7"/>
          <p:cNvPicPr>
            <a:picLocks noChangeAspect="1"/>
          </p:cNvPicPr>
          <p:nvPr/>
        </p:nvPicPr>
        <p:blipFill>
          <a:blip r:embed="rId5"/>
          <a:stretch>
            <a:fillRect/>
          </a:stretch>
        </p:blipFill>
        <p:spPr>
          <a:xfrm>
            <a:off x="3617741" y="4352096"/>
            <a:ext cx="1580923" cy="1886741"/>
          </a:xfrm>
          <a:prstGeom prst="rect">
            <a:avLst/>
          </a:prstGeom>
        </p:spPr>
      </p:pic>
      <p:sp>
        <p:nvSpPr>
          <p:cNvPr id="10" name="Rectangle 9"/>
          <p:cNvSpPr/>
          <p:nvPr/>
        </p:nvSpPr>
        <p:spPr>
          <a:xfrm>
            <a:off x="0" y="713443"/>
            <a:ext cx="6096000" cy="523220"/>
          </a:xfrm>
          <a:prstGeom prst="rect">
            <a:avLst/>
          </a:prstGeom>
        </p:spPr>
        <p:txBody>
          <a:bodyPr>
            <a:spAutoFit/>
          </a:bodyPr>
          <a:lstStyle/>
          <a:p>
            <a:pPr algn="ctr"/>
            <a:r>
              <a:rPr lang="en-US" sz="14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GEM RELEASES THE SOUTH AFRICA MODEL TO COMPLETE THE AFRICA EARTHQUAKE MOSAIC OF MODELS</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p:cNvCxnSpPr/>
          <p:nvPr/>
        </p:nvCxnSpPr>
        <p:spPr>
          <a:xfrm>
            <a:off x="6203055" y="659031"/>
            <a:ext cx="31750" cy="61160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8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a:t>
            </a:fld>
            <a:endParaRPr lang="en-US" sz="1800" dirty="0"/>
          </a:p>
        </p:txBody>
      </p:sp>
      <p:sp>
        <p:nvSpPr>
          <p:cNvPr id="9" name="TextBox 8"/>
          <p:cNvSpPr txBox="1"/>
          <p:nvPr/>
        </p:nvSpPr>
        <p:spPr>
          <a:xfrm>
            <a:off x="0" y="0"/>
            <a:ext cx="12192000" cy="646331"/>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CATEGORIZATION OF NATURAL DISASTERS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42641" y="695100"/>
            <a:ext cx="5691619" cy="6170920"/>
          </a:xfrm>
          <a:prstGeom prst="rect">
            <a:avLst/>
          </a:prstGeom>
          <a:noFill/>
          <a:ln w="28575">
            <a:solidFill>
              <a:schemeClr val="tx1"/>
            </a:solidFill>
          </a:ln>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a:latin typeface="Times New Roman" panose="02020603050405020304" pitchFamily="18" charset="0"/>
                <a:cs typeface="Times New Roman" panose="02020603050405020304" pitchFamily="18" charset="0"/>
              </a:rPr>
              <a:t>Geological disasters </a:t>
            </a:r>
            <a:endParaRPr lang="en-US" sz="2800" b="1" dirty="0" smtClean="0">
              <a:latin typeface="Times New Roman" panose="02020603050405020304" pitchFamily="18" charset="0"/>
              <a:cs typeface="Times New Roman" panose="02020603050405020304" pitchFamily="18" charset="0"/>
            </a:endParaRPr>
          </a:p>
          <a:p>
            <a:pPr lvl="1"/>
            <a:r>
              <a:rPr lang="en-US" sz="2100" dirty="0" smtClean="0">
                <a:latin typeface="Times New Roman" panose="02020603050405020304" pitchFamily="18" charset="0"/>
                <a:cs typeface="Times New Roman" panose="02020603050405020304" pitchFamily="18" charset="0"/>
              </a:rPr>
              <a:t>1.1 </a:t>
            </a:r>
            <a:r>
              <a:rPr lang="en-US" sz="2100" dirty="0">
                <a:latin typeface="Times New Roman" panose="02020603050405020304" pitchFamily="18" charset="0"/>
                <a:cs typeface="Times New Roman" panose="02020603050405020304" pitchFamily="18" charset="0"/>
              </a:rPr>
              <a:t>Avalanches</a:t>
            </a:r>
          </a:p>
          <a:p>
            <a:pPr lvl="1"/>
            <a:r>
              <a:rPr lang="en-US" sz="2100" dirty="0" smtClean="0">
                <a:latin typeface="Times New Roman" panose="02020603050405020304" pitchFamily="18" charset="0"/>
                <a:cs typeface="Times New Roman" panose="02020603050405020304" pitchFamily="18" charset="0"/>
              </a:rPr>
              <a:t>1.2 </a:t>
            </a:r>
            <a:r>
              <a:rPr lang="en-US" sz="2100" dirty="0">
                <a:latin typeface="Times New Roman" panose="02020603050405020304" pitchFamily="18" charset="0"/>
                <a:cs typeface="Times New Roman" panose="02020603050405020304" pitchFamily="18" charset="0"/>
              </a:rPr>
              <a:t>Earthquakes</a:t>
            </a:r>
          </a:p>
          <a:p>
            <a:pPr lvl="1"/>
            <a:r>
              <a:rPr lang="en-US" sz="2100" dirty="0">
                <a:latin typeface="Times New Roman" panose="02020603050405020304" pitchFamily="18" charset="0"/>
                <a:cs typeface="Times New Roman" panose="02020603050405020304" pitchFamily="18" charset="0"/>
              </a:rPr>
              <a:t>1.3 Volcanic </a:t>
            </a:r>
            <a:r>
              <a:rPr lang="en-US" sz="2100" dirty="0" smtClean="0">
                <a:latin typeface="Times New Roman" panose="02020603050405020304" pitchFamily="18" charset="0"/>
                <a:cs typeface="Times New Roman" panose="02020603050405020304" pitchFamily="18" charset="0"/>
              </a:rPr>
              <a:t>eruptions</a:t>
            </a:r>
          </a:p>
          <a:p>
            <a:endParaRPr lang="en-US" sz="100" dirty="0"/>
          </a:p>
          <a:p>
            <a:endParaRPr lang="en-US" sz="28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2. </a:t>
            </a:r>
            <a:r>
              <a:rPr lang="en-US" sz="2800" b="1" dirty="0">
                <a:latin typeface="Times New Roman" panose="02020603050405020304" pitchFamily="18" charset="0"/>
                <a:cs typeface="Times New Roman" panose="02020603050405020304" pitchFamily="18" charset="0"/>
              </a:rPr>
              <a:t>Hydrological disasters</a:t>
            </a:r>
          </a:p>
          <a:p>
            <a:pPr lvl="1"/>
            <a:r>
              <a:rPr lang="en-US" sz="2100" dirty="0" smtClean="0">
                <a:latin typeface="Times New Roman" panose="02020603050405020304" pitchFamily="18" charset="0"/>
                <a:cs typeface="Times New Roman" panose="02020603050405020304" pitchFamily="18" charset="0"/>
              </a:rPr>
              <a:t>2.1 </a:t>
            </a:r>
            <a:r>
              <a:rPr lang="en-US" sz="2100" dirty="0">
                <a:latin typeface="Times New Roman" panose="02020603050405020304" pitchFamily="18" charset="0"/>
                <a:cs typeface="Times New Roman" panose="02020603050405020304" pitchFamily="18" charset="0"/>
              </a:rPr>
              <a:t>Floods</a:t>
            </a:r>
          </a:p>
          <a:p>
            <a:pPr lvl="1"/>
            <a:r>
              <a:rPr lang="en-US" sz="2100" dirty="0" smtClean="0">
                <a:latin typeface="Times New Roman" panose="02020603050405020304" pitchFamily="18" charset="0"/>
                <a:cs typeface="Times New Roman" panose="02020603050405020304" pitchFamily="18" charset="0"/>
              </a:rPr>
              <a:t>2.2 </a:t>
            </a:r>
            <a:r>
              <a:rPr lang="en-US" sz="2100" dirty="0" err="1">
                <a:latin typeface="Times New Roman" panose="02020603050405020304" pitchFamily="18" charset="0"/>
                <a:cs typeface="Times New Roman" panose="02020603050405020304" pitchFamily="18" charset="0"/>
              </a:rPr>
              <a:t>Limnic</a:t>
            </a:r>
            <a:r>
              <a:rPr lang="en-US" sz="2100" dirty="0">
                <a:latin typeface="Times New Roman" panose="02020603050405020304" pitchFamily="18" charset="0"/>
                <a:cs typeface="Times New Roman" panose="02020603050405020304" pitchFamily="18" charset="0"/>
              </a:rPr>
              <a:t> eruptions</a:t>
            </a:r>
          </a:p>
          <a:p>
            <a:pPr lvl="1"/>
            <a:r>
              <a:rPr lang="en-US" sz="2100" dirty="0" smtClean="0">
                <a:latin typeface="Times New Roman" panose="02020603050405020304" pitchFamily="18" charset="0"/>
                <a:cs typeface="Times New Roman" panose="02020603050405020304" pitchFamily="18" charset="0"/>
              </a:rPr>
              <a:t>2.3 </a:t>
            </a:r>
            <a:r>
              <a:rPr lang="en-US" sz="2100" dirty="0">
                <a:latin typeface="Times New Roman" panose="02020603050405020304" pitchFamily="18" charset="0"/>
                <a:cs typeface="Times New Roman" panose="02020603050405020304" pitchFamily="18" charset="0"/>
              </a:rPr>
              <a:t>Tsunamis</a:t>
            </a:r>
          </a:p>
          <a:p>
            <a:endParaRPr lang="en-US" sz="1000" dirty="0"/>
          </a:p>
          <a:p>
            <a:r>
              <a:rPr lang="en-US" sz="2800" b="1" dirty="0" smtClean="0">
                <a:latin typeface="Times New Roman" panose="02020603050405020304" pitchFamily="18" charset="0"/>
                <a:cs typeface="Times New Roman" panose="02020603050405020304" pitchFamily="18" charset="0"/>
              </a:rPr>
              <a:t>3. </a:t>
            </a:r>
            <a:r>
              <a:rPr lang="en-US" sz="2800" b="1" dirty="0">
                <a:latin typeface="Times New Roman" panose="02020603050405020304" pitchFamily="18" charset="0"/>
                <a:cs typeface="Times New Roman" panose="02020603050405020304" pitchFamily="18" charset="0"/>
              </a:rPr>
              <a:t>Meteorological disasters</a:t>
            </a:r>
          </a:p>
          <a:p>
            <a:pPr lvl="1"/>
            <a:r>
              <a:rPr lang="en-US" sz="2100" dirty="0" smtClean="0">
                <a:latin typeface="Times New Roman" panose="02020603050405020304" pitchFamily="18" charset="0"/>
                <a:cs typeface="Times New Roman" panose="02020603050405020304" pitchFamily="18" charset="0"/>
              </a:rPr>
              <a:t>3.1 </a:t>
            </a:r>
            <a:r>
              <a:rPr lang="en-US" sz="2100" dirty="0">
                <a:latin typeface="Times New Roman" panose="02020603050405020304" pitchFamily="18" charset="0"/>
                <a:cs typeface="Times New Roman" panose="02020603050405020304" pitchFamily="18" charset="0"/>
              </a:rPr>
              <a:t>Blizzards</a:t>
            </a:r>
          </a:p>
          <a:p>
            <a:pPr lvl="1"/>
            <a:r>
              <a:rPr lang="en-US" sz="2100" dirty="0" smtClean="0">
                <a:latin typeface="Times New Roman" panose="02020603050405020304" pitchFamily="18" charset="0"/>
                <a:cs typeface="Times New Roman" panose="02020603050405020304" pitchFamily="18" charset="0"/>
              </a:rPr>
              <a:t>3.2 </a:t>
            </a:r>
            <a:r>
              <a:rPr lang="en-US" sz="2100" dirty="0">
                <a:latin typeface="Times New Roman" panose="02020603050405020304" pitchFamily="18" charset="0"/>
                <a:cs typeface="Times New Roman" panose="02020603050405020304" pitchFamily="18" charset="0"/>
              </a:rPr>
              <a:t>Cyclonic storms</a:t>
            </a:r>
          </a:p>
          <a:p>
            <a:pPr lvl="1"/>
            <a:r>
              <a:rPr lang="en-US" sz="2100" dirty="0" smtClean="0">
                <a:latin typeface="Times New Roman" panose="02020603050405020304" pitchFamily="18" charset="0"/>
                <a:cs typeface="Times New Roman" panose="02020603050405020304" pitchFamily="18" charset="0"/>
              </a:rPr>
              <a:t>3.3 </a:t>
            </a:r>
            <a:r>
              <a:rPr lang="en-US" sz="2100" dirty="0">
                <a:latin typeface="Times New Roman" panose="02020603050405020304" pitchFamily="18" charset="0"/>
                <a:cs typeface="Times New Roman" panose="02020603050405020304" pitchFamily="18" charset="0"/>
              </a:rPr>
              <a:t>Droughts</a:t>
            </a:r>
          </a:p>
          <a:p>
            <a:pPr lvl="1"/>
            <a:r>
              <a:rPr lang="en-US" sz="2100" dirty="0" smtClean="0">
                <a:latin typeface="Times New Roman" panose="02020603050405020304" pitchFamily="18" charset="0"/>
                <a:cs typeface="Times New Roman" panose="02020603050405020304" pitchFamily="18" charset="0"/>
              </a:rPr>
              <a:t>3.4 </a:t>
            </a:r>
            <a:r>
              <a:rPr lang="en-US" sz="2100" dirty="0">
                <a:latin typeface="Times New Roman" panose="02020603050405020304" pitchFamily="18" charset="0"/>
                <a:cs typeface="Times New Roman" panose="02020603050405020304" pitchFamily="18" charset="0"/>
              </a:rPr>
              <a:t>Hailstorms</a:t>
            </a:r>
          </a:p>
          <a:p>
            <a:pPr lvl="1"/>
            <a:r>
              <a:rPr lang="en-US" sz="2100" dirty="0">
                <a:latin typeface="Times New Roman" panose="02020603050405020304" pitchFamily="18" charset="0"/>
                <a:cs typeface="Times New Roman" panose="02020603050405020304" pitchFamily="18" charset="0"/>
              </a:rPr>
              <a:t>3.5 Heat waves</a:t>
            </a:r>
          </a:p>
          <a:p>
            <a:pPr lvl="1"/>
            <a:r>
              <a:rPr lang="en-US" sz="2100" dirty="0">
                <a:latin typeface="Times New Roman" panose="02020603050405020304" pitchFamily="18" charset="0"/>
                <a:cs typeface="Times New Roman" panose="02020603050405020304" pitchFamily="18" charset="0"/>
              </a:rPr>
              <a:t>3.6 </a:t>
            </a:r>
            <a:r>
              <a:rPr lang="en-US" sz="2100" dirty="0" smtClean="0">
                <a:latin typeface="Times New Roman" panose="02020603050405020304" pitchFamily="18" charset="0"/>
                <a:cs typeface="Times New Roman" panose="02020603050405020304" pitchFamily="18" charset="0"/>
              </a:rPr>
              <a:t>Tornadoes</a:t>
            </a:r>
          </a:p>
          <a:p>
            <a:pPr lvl="1"/>
            <a:r>
              <a:rPr lang="en-US" sz="2000" dirty="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.7 Lightning</a:t>
            </a:r>
            <a:endParaRPr lang="en-US" sz="2100" dirty="0">
              <a:latin typeface="Times New Roman" panose="02020603050405020304" pitchFamily="18" charset="0"/>
              <a:cs typeface="Times New Roman" panose="02020603050405020304" pitchFamily="18" charset="0"/>
            </a:endParaRPr>
          </a:p>
        </p:txBody>
      </p:sp>
      <p:sp>
        <p:nvSpPr>
          <p:cNvPr id="8" name="Rectangle 7"/>
          <p:cNvSpPr/>
          <p:nvPr/>
        </p:nvSpPr>
        <p:spPr>
          <a:xfrm>
            <a:off x="6572250" y="822424"/>
            <a:ext cx="5214937" cy="5863144"/>
          </a:xfrm>
          <a:prstGeom prst="rect">
            <a:avLst/>
          </a:prstGeom>
          <a:ln w="28575">
            <a:solidFill>
              <a:schemeClr val="tx1"/>
            </a:solidFill>
          </a:ln>
        </p:spPr>
        <p:txBody>
          <a:bodyPr wrap="square">
            <a:spAutoFit/>
          </a:bodyPr>
          <a:lstStyle/>
          <a:p>
            <a:r>
              <a:rPr lang="en-US" sz="2800" b="1" dirty="0" smtClean="0">
                <a:latin typeface="Times New Roman" panose="02020603050405020304" pitchFamily="18" charset="0"/>
                <a:cs typeface="Times New Roman" panose="02020603050405020304" pitchFamily="18" charset="0"/>
              </a:rPr>
              <a:t>4. Fires</a:t>
            </a:r>
          </a:p>
          <a:p>
            <a:pPr lvl="1"/>
            <a:r>
              <a:rPr lang="en-US" sz="2200" dirty="0" smtClean="0">
                <a:latin typeface="Times New Roman" panose="02020603050405020304" pitchFamily="18" charset="0"/>
                <a:cs typeface="Times New Roman" panose="02020603050405020304" pitchFamily="18" charset="0"/>
              </a:rPr>
              <a:t>4.1 Wildfires</a:t>
            </a:r>
            <a:endParaRPr lang="en-US" sz="22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4.2 Fiery explosions</a:t>
            </a:r>
            <a:endParaRPr lang="en-US" sz="2200" dirty="0">
              <a:latin typeface="Times New Roman" panose="02020603050405020304" pitchFamily="18" charset="0"/>
              <a:cs typeface="Times New Roman" panose="02020603050405020304" pitchFamily="18" charset="0"/>
            </a:endParaRPr>
          </a:p>
          <a:p>
            <a:endParaRPr lang="en-US" sz="10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5. </a:t>
            </a:r>
            <a:r>
              <a:rPr lang="en-US" sz="2800" b="1" dirty="0">
                <a:latin typeface="Times New Roman" panose="02020603050405020304" pitchFamily="18" charset="0"/>
                <a:cs typeface="Times New Roman" panose="02020603050405020304" pitchFamily="18" charset="0"/>
              </a:rPr>
              <a:t>Health disasters</a:t>
            </a:r>
          </a:p>
          <a:p>
            <a:pPr lvl="1"/>
            <a:r>
              <a:rPr lang="en-US" sz="2200" dirty="0">
                <a:latin typeface="Times New Roman" panose="02020603050405020304" pitchFamily="18" charset="0"/>
                <a:cs typeface="Times New Roman" panose="02020603050405020304" pitchFamily="18" charset="0"/>
              </a:rPr>
              <a:t>5.1 Epidemics</a:t>
            </a:r>
          </a:p>
          <a:p>
            <a:pPr lvl="1"/>
            <a:r>
              <a:rPr lang="en-US" sz="2200" dirty="0">
                <a:latin typeface="Times New Roman" panose="02020603050405020304" pitchFamily="18" charset="0"/>
                <a:cs typeface="Times New Roman" panose="02020603050405020304" pitchFamily="18" charset="0"/>
              </a:rPr>
              <a:t>5.2 Famines</a:t>
            </a:r>
          </a:p>
          <a:p>
            <a:endParaRPr lang="en-US" dirty="0"/>
          </a:p>
          <a:p>
            <a:r>
              <a:rPr lang="en-US" sz="2800" b="1" dirty="0" smtClean="0">
                <a:latin typeface="Times New Roman" panose="02020603050405020304" pitchFamily="18" charset="0"/>
                <a:cs typeface="Times New Roman" panose="02020603050405020304" pitchFamily="18" charset="0"/>
              </a:rPr>
              <a:t>6. </a:t>
            </a:r>
            <a:r>
              <a:rPr lang="en-US" sz="2800" b="1" dirty="0">
                <a:latin typeface="Times New Roman" panose="02020603050405020304" pitchFamily="18" charset="0"/>
                <a:cs typeface="Times New Roman" panose="02020603050405020304" pitchFamily="18" charset="0"/>
              </a:rPr>
              <a:t>Space disasters</a:t>
            </a:r>
          </a:p>
          <a:p>
            <a:pPr lvl="1"/>
            <a:r>
              <a:rPr lang="en-US" sz="2200" dirty="0" smtClean="0">
                <a:latin typeface="Times New Roman" panose="02020603050405020304" pitchFamily="18" charset="0"/>
                <a:cs typeface="Times New Roman" panose="02020603050405020304" pitchFamily="18" charset="0"/>
              </a:rPr>
              <a:t>6.1 </a:t>
            </a:r>
            <a:r>
              <a:rPr lang="en-US" sz="2200" dirty="0">
                <a:latin typeface="Times New Roman" panose="02020603050405020304" pitchFamily="18" charset="0"/>
                <a:cs typeface="Times New Roman" panose="02020603050405020304" pitchFamily="18" charset="0"/>
              </a:rPr>
              <a:t>Impact events</a:t>
            </a:r>
          </a:p>
          <a:p>
            <a:pPr lvl="1"/>
            <a:r>
              <a:rPr lang="en-US" sz="2200" dirty="0" smtClean="0">
                <a:latin typeface="Times New Roman" panose="02020603050405020304" pitchFamily="18" charset="0"/>
                <a:cs typeface="Times New Roman" panose="02020603050405020304" pitchFamily="18" charset="0"/>
              </a:rPr>
              <a:t>6.2 </a:t>
            </a:r>
            <a:r>
              <a:rPr lang="en-US" sz="2200" dirty="0">
                <a:latin typeface="Times New Roman" panose="02020603050405020304" pitchFamily="18" charset="0"/>
                <a:cs typeface="Times New Roman" panose="02020603050405020304" pitchFamily="18" charset="0"/>
              </a:rPr>
              <a:t>Solar flares</a:t>
            </a:r>
          </a:p>
          <a:p>
            <a:pPr lvl="1"/>
            <a:r>
              <a:rPr lang="en-US" sz="2200" dirty="0" smtClean="0">
                <a:latin typeface="Times New Roman" panose="02020603050405020304" pitchFamily="18" charset="0"/>
                <a:cs typeface="Times New Roman" panose="02020603050405020304" pitchFamily="18" charset="0"/>
              </a:rPr>
              <a:t>6.3 </a:t>
            </a:r>
            <a:r>
              <a:rPr lang="en-US" sz="2200" dirty="0">
                <a:latin typeface="Times New Roman" panose="02020603050405020304" pitchFamily="18" charset="0"/>
                <a:cs typeface="Times New Roman" panose="02020603050405020304" pitchFamily="18" charset="0"/>
              </a:rPr>
              <a:t>Gamma ray </a:t>
            </a:r>
            <a:r>
              <a:rPr lang="en-US" sz="2200" dirty="0" smtClean="0">
                <a:latin typeface="Times New Roman" panose="02020603050405020304" pitchFamily="18" charset="0"/>
                <a:cs typeface="Times New Roman" panose="02020603050405020304" pitchFamily="18" charset="0"/>
              </a:rPr>
              <a:t>burst</a:t>
            </a:r>
          </a:p>
          <a:p>
            <a:endParaRPr lang="en-US" sz="1500" b="1"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7. Anthropogenic </a:t>
            </a:r>
            <a:r>
              <a:rPr lang="en-US" sz="2800" b="1" dirty="0">
                <a:latin typeface="Times New Roman" panose="02020603050405020304" pitchFamily="18" charset="0"/>
                <a:cs typeface="Times New Roman" panose="02020603050405020304" pitchFamily="18" charset="0"/>
              </a:rPr>
              <a:t>disasters</a:t>
            </a:r>
          </a:p>
          <a:p>
            <a:pPr lvl="1"/>
            <a:r>
              <a:rPr lang="en-US" sz="2200" dirty="0" smtClean="0">
                <a:latin typeface="Times New Roman" panose="02020603050405020304" pitchFamily="18" charset="0"/>
                <a:cs typeface="Times New Roman" panose="02020603050405020304" pitchFamily="18" charset="0"/>
              </a:rPr>
              <a:t>7.1 War</a:t>
            </a:r>
            <a:endParaRPr lang="en-US" sz="22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7.2 Terrorism</a:t>
            </a:r>
            <a:endParaRPr lang="en-US" sz="22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7.3 Genocide</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705725"/>
            <a:ext cx="12192000" cy="1446550"/>
          </a:xfrm>
          <a:prstGeom prst="rect">
            <a:avLst/>
          </a:prstGeom>
          <a:solidFill>
            <a:srgbClr val="FFFF00"/>
          </a:solidFill>
          <a:ln w="57150">
            <a:solidFill>
              <a:schemeClr val="tx1"/>
            </a:solidFill>
          </a:ln>
        </p:spPr>
        <p:txBody>
          <a:bodyPr wrap="square" rtlCol="0">
            <a:spAutoFit/>
          </a:bodyPr>
          <a:lstStyle/>
          <a:p>
            <a:pPr algn="ctr"/>
            <a:r>
              <a:rPr lang="en-GB" sz="4400" b="1" dirty="0" smtClean="0">
                <a:latin typeface="Tahoma" panose="020B0604030504040204" pitchFamily="34" charset="0"/>
                <a:ea typeface="Tahoma" panose="020B0604030504040204" pitchFamily="34" charset="0"/>
                <a:cs typeface="Tahoma" panose="020B0604030504040204" pitchFamily="34" charset="0"/>
              </a:rPr>
              <a:t>APPROACHES TO DISASTER RISK MANAGEMENT</a:t>
            </a:r>
            <a:endParaRPr lang="en-GB" sz="44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a:latin typeface="Algerian" pitchFamily="82" charset="0"/>
              </a:rPr>
              <a:t>C</a:t>
            </a:r>
            <a:endParaRPr lang="en-US" sz="13800" dirty="0">
              <a:latin typeface="Algerian" pitchFamily="82" charset="0"/>
            </a:endParaRPr>
          </a:p>
        </p:txBody>
      </p:sp>
    </p:spTree>
    <p:extLst>
      <p:ext uri="{BB962C8B-B14F-4D97-AF65-F5344CB8AC3E}">
        <p14:creationId xmlns:p14="http://schemas.microsoft.com/office/powerpoint/2010/main" val="16678455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2400" smtClean="0"/>
              <a:t>71</a:t>
            </a:fld>
            <a:endParaRPr lang="en-US" sz="2400" dirty="0"/>
          </a:p>
        </p:txBody>
      </p:sp>
      <p:sp>
        <p:nvSpPr>
          <p:cNvPr id="9" name="TextBox 8"/>
          <p:cNvSpPr txBox="1"/>
          <p:nvPr/>
        </p:nvSpPr>
        <p:spPr>
          <a:xfrm>
            <a:off x="0" y="0"/>
            <a:ext cx="12192000" cy="928048"/>
          </a:xfrm>
          <a:prstGeom prst="rect">
            <a:avLst/>
          </a:prstGeom>
          <a:solidFill>
            <a:srgbClr val="FFFF00"/>
          </a:solidFill>
          <a:ln w="38100">
            <a:solidFill>
              <a:schemeClr val="tx1"/>
            </a:solidFill>
          </a:ln>
        </p:spPr>
        <p:txBody>
          <a:bodyPr wrap="square" rtlCol="0" anchor="ctr">
            <a:no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RISK MANAGEMENT CYCLE</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11" t="6156" r="4405" b="3481"/>
          <a:stretch/>
        </p:blipFill>
        <p:spPr>
          <a:xfrm>
            <a:off x="2924737" y="1006077"/>
            <a:ext cx="6141492" cy="5308980"/>
          </a:xfrm>
          <a:prstGeom prst="rect">
            <a:avLst/>
          </a:prstGeom>
        </p:spPr>
      </p:pic>
      <p:sp>
        <p:nvSpPr>
          <p:cNvPr id="4" name="Rectangle 3"/>
          <p:cNvSpPr/>
          <p:nvPr/>
        </p:nvSpPr>
        <p:spPr>
          <a:xfrm>
            <a:off x="595086" y="6393086"/>
            <a:ext cx="10800795" cy="369332"/>
          </a:xfrm>
          <a:prstGeom prst="rect">
            <a:avLst/>
          </a:prstGeom>
        </p:spPr>
        <p:txBody>
          <a:bodyPr wrap="square">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(source: Integral Risk Management Cycle, FOCP 2003) </a:t>
            </a:r>
          </a:p>
        </p:txBody>
      </p:sp>
    </p:spTree>
    <p:extLst>
      <p:ext uri="{BB962C8B-B14F-4D97-AF65-F5344CB8AC3E}">
        <p14:creationId xmlns:p14="http://schemas.microsoft.com/office/powerpoint/2010/main" val="428652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72</a:t>
            </a:fld>
            <a:endParaRPr lang="en-US" sz="1800" dirty="0"/>
          </a:p>
        </p:txBody>
      </p:sp>
      <p:sp>
        <p:nvSpPr>
          <p:cNvPr id="9" name="TextBox 8"/>
          <p:cNvSpPr txBox="1"/>
          <p:nvPr/>
        </p:nvSpPr>
        <p:spPr>
          <a:xfrm>
            <a:off x="0" y="0"/>
            <a:ext cx="12192000" cy="646331"/>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COMPONENTS OF DISASTER RISK MANAGEMENT</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73182" y="646331"/>
            <a:ext cx="11845636" cy="6463308"/>
          </a:xfrm>
          <a:prstGeom prst="rect">
            <a:avLst/>
          </a:prstGeom>
          <a:noFill/>
        </p:spPr>
        <p:txBody>
          <a:bodyPr wrap="square" rtlCol="0">
            <a:spAutoFit/>
          </a:bodyPr>
          <a:lstStyle/>
          <a:p>
            <a:pPr marL="342900" indent="-342900" algn="just">
              <a:buFont typeface="Wingdings" panose="05000000000000000000" pitchFamily="2" charset="2"/>
              <a:buChar char="§"/>
            </a:pPr>
            <a:r>
              <a:rPr lang="en-US" sz="2000" b="1" dirty="0" smtClean="0">
                <a:solidFill>
                  <a:srgbClr val="FF0000"/>
                </a:solidFill>
                <a:latin typeface="Times New Roman" panose="02020603050405020304" pitchFamily="18" charset="0"/>
                <a:cs typeface="Times New Roman" panose="02020603050405020304" pitchFamily="18" charset="0"/>
              </a:rPr>
              <a:t>HAZARD IDENTIFICATION AND SCALING SYSTEM</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Causes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Frequency</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Spatial coverage</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percolations</a:t>
            </a:r>
          </a:p>
          <a:p>
            <a:pPr marL="342900" indent="-342900" algn="just">
              <a:spcBef>
                <a:spcPts val="1200"/>
              </a:spcBef>
              <a:buFont typeface="Wingdings" panose="05000000000000000000" pitchFamily="2" charset="2"/>
              <a:buChar char="§"/>
            </a:pPr>
            <a:r>
              <a:rPr lang="en-US" sz="2000" b="1" dirty="0" smtClean="0">
                <a:solidFill>
                  <a:srgbClr val="FF0000"/>
                </a:solidFill>
                <a:latin typeface="Times New Roman" panose="02020603050405020304" pitchFamily="18" charset="0"/>
                <a:cs typeface="Times New Roman" panose="02020603050405020304" pitchFamily="18" charset="0"/>
              </a:rPr>
              <a:t>HAZARD ZONATION SYSTEM</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Intensity zones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Visualization with maps, GIS</a:t>
            </a:r>
            <a:endParaRPr lang="en-US" sz="1600" dirty="0">
              <a:latin typeface="Times New Roman" panose="02020603050405020304" pitchFamily="18" charset="0"/>
              <a:cs typeface="Times New Roman" panose="02020603050405020304" pitchFamily="18" charset="0"/>
            </a:endParaRPr>
          </a:p>
          <a:p>
            <a:pPr marL="342900" indent="-342900" algn="just">
              <a:spcBef>
                <a:spcPts val="1200"/>
              </a:spcBef>
              <a:buFont typeface="Wingdings" panose="05000000000000000000" pitchFamily="2" charset="2"/>
              <a:buChar char="§"/>
            </a:pPr>
            <a:r>
              <a:rPr lang="en-US" sz="2000" b="1" dirty="0" smtClean="0">
                <a:solidFill>
                  <a:srgbClr val="FF0000"/>
                </a:solidFill>
                <a:latin typeface="Times New Roman" panose="02020603050405020304" pitchFamily="18" charset="0"/>
                <a:cs typeface="Times New Roman" panose="02020603050405020304" pitchFamily="18" charset="0"/>
              </a:rPr>
              <a:t>HAZARD MONITORING SYSTEM</a:t>
            </a:r>
            <a:endParaRPr lang="en-US" sz="2000" b="1" dirty="0">
              <a:solidFill>
                <a:srgbClr val="FF0000"/>
              </a:solidFill>
              <a:latin typeface="Times New Roman" panose="02020603050405020304" pitchFamily="18" charset="0"/>
              <a:cs typeface="Times New Roman" panose="02020603050405020304" pitchFamily="18" charset="0"/>
            </a:endParaRP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Socioeconomic assessments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Environmental monitoring systems</a:t>
            </a:r>
          </a:p>
          <a:p>
            <a:pPr marL="1714500" lvl="3"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Physical</a:t>
            </a:r>
          </a:p>
          <a:p>
            <a:pPr marL="1714500" lvl="3"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Satellite</a:t>
            </a:r>
            <a:endParaRPr lang="en-US" sz="1600" dirty="0">
              <a:latin typeface="Times New Roman" panose="02020603050405020304" pitchFamily="18" charset="0"/>
              <a:cs typeface="Times New Roman" panose="02020603050405020304" pitchFamily="18" charset="0"/>
            </a:endParaRPr>
          </a:p>
          <a:p>
            <a:pPr marL="342900" indent="-342900" algn="just">
              <a:spcBef>
                <a:spcPts val="1200"/>
              </a:spcBef>
              <a:buFont typeface="Wingdings" panose="05000000000000000000" pitchFamily="2" charset="2"/>
              <a:buChar char="§"/>
            </a:pPr>
            <a:r>
              <a:rPr lang="en-US" sz="2000" b="1" dirty="0" smtClean="0">
                <a:solidFill>
                  <a:srgbClr val="FF0000"/>
                </a:solidFill>
                <a:latin typeface="Times New Roman" panose="02020603050405020304" pitchFamily="18" charset="0"/>
                <a:cs typeface="Times New Roman" panose="02020603050405020304" pitchFamily="18" charset="0"/>
              </a:rPr>
              <a:t>DISASTER RISK MANAGEMENT (MITIGATION SYSTEM)</a:t>
            </a:r>
            <a:endParaRPr lang="en-US" sz="2000" b="1" dirty="0">
              <a:solidFill>
                <a:srgbClr val="FF0000"/>
              </a:solidFill>
              <a:latin typeface="Times New Roman" panose="02020603050405020304" pitchFamily="18" charset="0"/>
              <a:cs typeface="Times New Roman" panose="02020603050405020304" pitchFamily="18" charset="0"/>
            </a:endParaRP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Policy and regulatory controls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Engineering controls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Public enlightenment</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Economic incentives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Enforcement/Litigation</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Stakeholder engagement</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Emergency response operations</a:t>
            </a:r>
          </a:p>
          <a:p>
            <a:pPr marL="1257300" lvl="2" indent="-342900" algn="just">
              <a:buFont typeface="Wingdings" panose="05000000000000000000" pitchFamily="2" charset="2"/>
              <a:buChar char="§"/>
            </a:pPr>
            <a:r>
              <a:rPr lang="en-US" sz="1600" dirty="0" smtClean="0">
                <a:latin typeface="Times New Roman" panose="02020603050405020304" pitchFamily="18" charset="0"/>
                <a:cs typeface="Times New Roman" panose="02020603050405020304" pitchFamily="18" charset="0"/>
              </a:rPr>
              <a:t>Post-Disaster response system</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481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73</a:t>
            </a:fld>
            <a:endParaRPr lang="en-US" sz="1800" dirty="0"/>
          </a:p>
        </p:txBody>
      </p:sp>
      <p:sp>
        <p:nvSpPr>
          <p:cNvPr id="8" name="TextBox 7"/>
          <p:cNvSpPr txBox="1"/>
          <p:nvPr/>
        </p:nvSpPr>
        <p:spPr>
          <a:xfrm>
            <a:off x="0" y="0"/>
            <a:ext cx="12192000" cy="1237764"/>
          </a:xfrm>
          <a:prstGeom prst="rect">
            <a:avLst/>
          </a:prstGeom>
          <a:solidFill>
            <a:srgbClr val="FFFF00"/>
          </a:solidFill>
          <a:ln w="38100">
            <a:solidFill>
              <a:schemeClr val="tx1"/>
            </a:solidFill>
          </a:ln>
        </p:spPr>
        <p:txBody>
          <a:bodyPr wrap="square" rtlCol="0" anchor="ctr">
            <a:no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SIGNIFICANCE OF PREVENTIVE RATHER THAN REMEDIAL APPROACH TO DISASTER RISK MANAGEMENT (DRM)</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4207279" y="1269864"/>
            <a:ext cx="3324225" cy="5095328"/>
          </a:xfrm>
          <a:prstGeom prst="rect">
            <a:avLst/>
          </a:prstGeom>
        </p:spPr>
      </p:pic>
      <p:sp>
        <p:nvSpPr>
          <p:cNvPr id="9" name="Rectangle 8"/>
          <p:cNvSpPr/>
          <p:nvPr/>
        </p:nvSpPr>
        <p:spPr>
          <a:xfrm>
            <a:off x="342901" y="6074127"/>
            <a:ext cx="11734230" cy="646331"/>
          </a:xfrm>
          <a:prstGeom prst="rect">
            <a:avLst/>
          </a:prstGeom>
        </p:spPr>
        <p:txBody>
          <a:bodyPr wrap="square">
            <a:spAutoFit/>
          </a:bodyPr>
          <a:lstStyle/>
          <a:p>
            <a:pPr algn="just"/>
            <a:r>
              <a:rPr lang="en-US" dirty="0"/>
              <a:t>Reed, </a:t>
            </a:r>
            <a:r>
              <a:rPr lang="en-US" dirty="0" smtClean="0"/>
              <a:t>S. </a:t>
            </a:r>
            <a:r>
              <a:rPr lang="en-US" dirty="0"/>
              <a:t>B</a:t>
            </a:r>
            <a:r>
              <a:rPr lang="en-US" dirty="0" smtClean="0"/>
              <a:t>. 1992. Introduction to Hazards, 1</a:t>
            </a:r>
            <a:r>
              <a:rPr lang="en-US" baseline="30000" dirty="0" smtClean="0"/>
              <a:t>st</a:t>
            </a:r>
            <a:r>
              <a:rPr lang="en-US" dirty="0" smtClean="0"/>
              <a:t> Edition. Disaster Management Training Programme. United Nations Development Programme, 156 pages.</a:t>
            </a:r>
            <a:endParaRPr lang="en-US" dirty="0"/>
          </a:p>
        </p:txBody>
      </p:sp>
    </p:spTree>
    <p:extLst>
      <p:ext uri="{BB962C8B-B14F-4D97-AF65-F5344CB8AC3E}">
        <p14:creationId xmlns:p14="http://schemas.microsoft.com/office/powerpoint/2010/main" val="162594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3360"/>
            <a:ext cx="12192000" cy="717267"/>
          </a:xfrm>
          <a:solidFill>
            <a:srgbClr val="FFFF00"/>
          </a:solidFill>
          <a:ln w="38100" cmpd="sng">
            <a:solidFill>
              <a:schemeClr val="tx1"/>
            </a:solidFill>
          </a:ln>
        </p:spPr>
        <p:txBody>
          <a:bodyPr>
            <a:no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GEOHAZARDS AND ENVIRONMENTAL RISK MANAGEMENT OPTIONS AND SUPPORTING DISCIPLINES THAT COULD FORM THE BASIS FOR RESEARCH/EDUCATIONAL </a:t>
            </a:r>
            <a:r>
              <a:rPr lang="en-US" sz="2000" b="1" dirty="0" smtClean="0">
                <a:latin typeface="Tahoma" panose="020B0604030504040204" pitchFamily="34" charset="0"/>
                <a:ea typeface="Tahoma" panose="020B0604030504040204" pitchFamily="34" charset="0"/>
                <a:cs typeface="Tahoma" panose="020B0604030504040204" pitchFamily="34" charset="0"/>
              </a:rPr>
              <a:t>INSTITUTIONS</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3"/>
          <p:cNvPicPr>
            <a:picLocks noGrp="1" noChangeAspect="1" noChangeArrowheads="1"/>
          </p:cNvPicPr>
          <p:nvPr>
            <p:ph/>
          </p:nvPr>
        </p:nvPicPr>
        <p:blipFill>
          <a:blip r:embed="rId2" cstate="print"/>
          <a:srcRect/>
          <a:stretch>
            <a:fillRect/>
          </a:stretch>
        </p:blipFill>
        <p:spPr>
          <a:xfrm>
            <a:off x="354842" y="873457"/>
            <a:ext cx="11505062" cy="5860689"/>
          </a:xfrm>
          <a:noFill/>
          <a:ln/>
        </p:spPr>
      </p:pic>
      <p:sp>
        <p:nvSpPr>
          <p:cNvPr id="7" name="Rectangle 6"/>
          <p:cNvSpPr/>
          <p:nvPr/>
        </p:nvSpPr>
        <p:spPr>
          <a:xfrm>
            <a:off x="0" y="10842"/>
            <a:ext cx="12192000" cy="681986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7055" tIns="38527" rIns="77055" bIns="38527" rtlCol="0" anchor="ctr"/>
          <a:lstStyle/>
          <a:p>
            <a:pPr algn="ctr"/>
            <a:endParaRPr lang="en-US" sz="1662"/>
          </a:p>
        </p:txBody>
      </p:sp>
      <p:sp>
        <p:nvSpPr>
          <p:cNvPr id="8"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74</a:t>
            </a:fld>
            <a:endParaRPr lang="en-US" sz="1800" dirty="0"/>
          </a:p>
        </p:txBody>
      </p:sp>
    </p:spTree>
    <p:extLst>
      <p:ext uri="{BB962C8B-B14F-4D97-AF65-F5344CB8AC3E}">
        <p14:creationId xmlns:p14="http://schemas.microsoft.com/office/powerpoint/2010/main" val="3208634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75</a:t>
            </a:fld>
            <a:endParaRPr lang="en-US" sz="1800" dirty="0"/>
          </a:p>
        </p:txBody>
      </p:sp>
      <p:sp>
        <p:nvSpPr>
          <p:cNvPr id="9" name="TextBox 8"/>
          <p:cNvSpPr txBox="1"/>
          <p:nvPr/>
        </p:nvSpPr>
        <p:spPr>
          <a:xfrm>
            <a:off x="0" y="0"/>
            <a:ext cx="12192000" cy="1200329"/>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POTENTIALLY EFFECTIVE STRATEGIES FOR DISASTER RISK MANAGEMENT (DRM)</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31495" y="1405702"/>
            <a:ext cx="11845636" cy="5170646"/>
          </a:xfrm>
          <a:prstGeom prst="rect">
            <a:avLst/>
          </a:prstGeom>
          <a:noFill/>
        </p:spPr>
        <p:txBody>
          <a:bodyPr wrap="square" rtlCol="0">
            <a:spAutoFit/>
          </a:bodyPr>
          <a:lstStyle/>
          <a:p>
            <a:pPr marL="342900" indent="-342900" algn="just">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Incorporation of DRM into sustainable development plans and programs of jurisdictions</a:t>
            </a:r>
          </a:p>
          <a:p>
            <a:pPr marL="1257300" lvl="2" indent="-342900" algn="jus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5-year community development plans</a:t>
            </a:r>
          </a:p>
          <a:p>
            <a:pPr marL="1257300" lvl="2" indent="-342900" algn="jus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Environmental impact assessments</a:t>
            </a:r>
          </a:p>
          <a:p>
            <a:pPr marL="1257300" lvl="2" indent="-342900" algn="jus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Facility siting regulations, etc.</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Securing of political acceptance</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Use of opportunities of elevated consciousness immediately after disasters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Emphasis on preventive measures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Use of rational criteria to select DRM options</a:t>
            </a:r>
          </a:p>
          <a:p>
            <a:pPr marL="342900" indent="-342900" algn="just">
              <a:spcBef>
                <a:spcPts val="1200"/>
              </a:spcBef>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Involvement of stakeholders, especially the vulnerable local communities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3491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76</a:t>
            </a:fld>
            <a:endParaRPr lang="en-US" sz="1800" dirty="0"/>
          </a:p>
        </p:txBody>
      </p:sp>
      <p:sp>
        <p:nvSpPr>
          <p:cNvPr id="9" name="TextBox 8"/>
          <p:cNvSpPr txBox="1"/>
          <p:nvPr/>
        </p:nvSpPr>
        <p:spPr>
          <a:xfrm>
            <a:off x="0" y="0"/>
            <a:ext cx="12192000" cy="830997"/>
          </a:xfrm>
          <a:prstGeom prst="rect">
            <a:avLst/>
          </a:prstGeom>
          <a:solidFill>
            <a:srgbClr val="FFFF00"/>
          </a:solidFill>
          <a:ln w="38100">
            <a:solidFill>
              <a:schemeClr val="tx1"/>
            </a:solidFill>
          </a:ln>
        </p:spPr>
        <p:txBody>
          <a:bodyPr wrap="square" rtlCol="0">
            <a:spAutoFit/>
          </a:bodyPr>
          <a:lstStyle/>
          <a:p>
            <a:pPr algn="ctr"/>
            <a:r>
              <a:rPr lang="en-US" sz="4800" b="1" dirty="0" smtClean="0">
                <a:latin typeface="Tahoma" panose="020B0604030504040204" pitchFamily="34" charset="0"/>
                <a:ea typeface="Tahoma" panose="020B0604030504040204" pitchFamily="34" charset="0"/>
                <a:cs typeface="Tahoma" panose="020B0604030504040204" pitchFamily="34" charset="0"/>
              </a:rPr>
              <a:t>PASSIVE MITIGATION MEASURES</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1177231"/>
            <a:ext cx="11845636" cy="5124480"/>
          </a:xfrm>
          <a:prstGeom prst="rect">
            <a:avLst/>
          </a:prstGeom>
          <a:noFill/>
        </p:spPr>
        <p:txBody>
          <a:bodyPr wrap="square" rtlCol="0">
            <a:spAutoFit/>
          </a:bodyPr>
          <a:lstStyle/>
          <a:p>
            <a:pPr marL="342900" indent="-342900" algn="just">
              <a:spcAft>
                <a:spcPts val="1800"/>
              </a:spcAft>
              <a:buFont typeface="Wingdings" panose="05000000000000000000" pitchFamily="2" charset="2"/>
              <a:buChar char="§"/>
            </a:pPr>
            <a:r>
              <a:rPr lang="en-US" sz="3600" b="1" dirty="0" err="1" smtClean="0">
                <a:latin typeface="Times New Roman" panose="02020603050405020304" pitchFamily="18" charset="0"/>
                <a:cs typeface="Times New Roman" panose="02020603050405020304" pitchFamily="18" charset="0"/>
              </a:rPr>
              <a:t>Zonning</a:t>
            </a:r>
            <a:r>
              <a:rPr lang="en-US" sz="3600" b="1" dirty="0" smtClean="0">
                <a:latin typeface="Times New Roman" panose="02020603050405020304" pitchFamily="18" charset="0"/>
                <a:cs typeface="Times New Roman" panose="02020603050405020304" pitchFamily="18" charset="0"/>
              </a:rPr>
              <a:t> of Areas and Facility Siting Rules Based on Risks</a:t>
            </a:r>
          </a:p>
          <a:p>
            <a:pPr marL="342900" indent="-342900" algn="just">
              <a:spcAft>
                <a:spcPts val="1800"/>
              </a:spcAf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Specification of Design Codes</a:t>
            </a:r>
          </a:p>
          <a:p>
            <a:pPr marL="342900" indent="-342900" algn="just">
              <a:spcAft>
                <a:spcPts val="1800"/>
              </a:spcAf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Code Compliance Checks and Enforcement</a:t>
            </a:r>
          </a:p>
          <a:p>
            <a:pPr marL="342900" indent="-342900" algn="just">
              <a:spcAft>
                <a:spcPts val="1800"/>
              </a:spcAf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Denial of Utilities to Precluded Areas</a:t>
            </a:r>
          </a:p>
          <a:p>
            <a:pPr marL="342900" indent="-342900" algn="just">
              <a:spcAft>
                <a:spcPts val="1800"/>
              </a:spcAf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Compulsory Insurance</a:t>
            </a:r>
          </a:p>
          <a:p>
            <a:pPr marL="342900" indent="-342900" algn="just">
              <a:spcAft>
                <a:spcPts val="1800"/>
              </a:spcAf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Legal Action, Fines and Closures</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76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77</a:t>
            </a:fld>
            <a:endParaRPr lang="en-US" sz="1800" dirty="0"/>
          </a:p>
        </p:txBody>
      </p:sp>
      <p:sp>
        <p:nvSpPr>
          <p:cNvPr id="9" name="TextBox 8"/>
          <p:cNvSpPr txBox="1"/>
          <p:nvPr/>
        </p:nvSpPr>
        <p:spPr>
          <a:xfrm>
            <a:off x="0" y="0"/>
            <a:ext cx="12192000" cy="923330"/>
          </a:xfrm>
          <a:prstGeom prst="rect">
            <a:avLst/>
          </a:prstGeom>
          <a:solidFill>
            <a:srgbClr val="FFFF00"/>
          </a:solidFill>
          <a:ln w="38100">
            <a:solidFill>
              <a:schemeClr val="tx1"/>
            </a:solidFill>
          </a:ln>
        </p:spPr>
        <p:txBody>
          <a:bodyPr wrap="square" rtlCol="0">
            <a:spAutoFit/>
          </a:bodyPr>
          <a:lstStyle/>
          <a:p>
            <a:pPr algn="ctr"/>
            <a:r>
              <a:rPr lang="en-US" sz="5400" b="1" dirty="0" smtClean="0">
                <a:latin typeface="Tahoma" panose="020B0604030504040204" pitchFamily="34" charset="0"/>
                <a:ea typeface="Tahoma" panose="020B0604030504040204" pitchFamily="34" charset="0"/>
                <a:cs typeface="Tahoma" panose="020B0604030504040204" pitchFamily="34" charset="0"/>
              </a:rPr>
              <a:t>ACTIVE MITIGATION MEASURES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73182" y="1074509"/>
            <a:ext cx="11845636" cy="5632311"/>
          </a:xfrm>
          <a:prstGeom prst="rect">
            <a:avLst/>
          </a:prstGeom>
          <a:noFill/>
        </p:spPr>
        <p:txBody>
          <a:bodyPr wrap="square" rtlCol="0">
            <a:spAutoFit/>
          </a:bodyPr>
          <a:lstStyle/>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Training and Education</a:t>
            </a:r>
          </a:p>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Economic assistance</a:t>
            </a:r>
          </a:p>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Subsidies to facility owners and operators</a:t>
            </a:r>
          </a:p>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Systems monitoring for predictions and information dissemination</a:t>
            </a:r>
          </a:p>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Provision of shelters, storage facilities and refuge points</a:t>
            </a:r>
          </a:p>
          <a:p>
            <a:pPr marL="342900" indent="-342900" algn="just">
              <a:buFont typeface="Wingdings" panose="05000000000000000000" pitchFamily="2" charset="2"/>
              <a:buChar char="§"/>
            </a:pPr>
            <a:r>
              <a:rPr lang="en-US" sz="4000" b="1" dirty="0" smtClean="0">
                <a:latin typeface="Times New Roman" panose="02020603050405020304" pitchFamily="18" charset="0"/>
                <a:cs typeface="Times New Roman" panose="02020603050405020304" pitchFamily="18" charset="0"/>
              </a:rPr>
              <a:t>Construction and installation of resilient structures and equipment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823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31231"/>
            <a:ext cx="12192000" cy="1478255"/>
          </a:xfrm>
          <a:prstGeom prst="rect">
            <a:avLst/>
          </a:prstGeom>
          <a:solidFill>
            <a:srgbClr val="FFFF00"/>
          </a:solidFill>
          <a:ln w="57150">
            <a:solidFill>
              <a:schemeClr val="tx1"/>
            </a:solidFill>
          </a:ln>
        </p:spPr>
        <p:txBody>
          <a:bodyPr lIns="79681" tIns="39840" rIns="79681" bIns="39840" rtlCol="0" anchor="ctr">
            <a:noAutofit/>
          </a:bodyPr>
          <a:lstStyle/>
          <a:p>
            <a:pPr algn="ctr" defTabSz="241300">
              <a:lnSpc>
                <a:spcPct val="80000"/>
              </a:lnSpc>
              <a:spcBef>
                <a:spcPct val="0"/>
              </a:spcBef>
              <a:defRPr/>
            </a:pPr>
            <a:r>
              <a:rPr lang="en-US" sz="2300" b="1" dirty="0">
                <a:latin typeface="Tahoma" panose="020B0604030504040204" pitchFamily="34" charset="0"/>
                <a:ea typeface="Tahoma" panose="020B0604030504040204" pitchFamily="34" charset="0"/>
                <a:cs typeface="Tahoma" panose="020B0604030504040204" pitchFamily="34" charset="0"/>
              </a:rPr>
              <a:t>APPROACHES TO ANALYSES OF PROJECT/PROGRAMME OPTIONS THAT AFRICAN MINISTRIES AND AGENCIES SHOULD USE IN SCREENING AND SELECTING </a:t>
            </a:r>
            <a:r>
              <a:rPr lang="en-US" sz="2300" b="1" dirty="0" smtClean="0">
                <a:latin typeface="Tahoma" panose="020B0604030504040204" pitchFamily="34" charset="0"/>
                <a:ea typeface="Tahoma" panose="020B0604030504040204" pitchFamily="34" charset="0"/>
                <a:cs typeface="Tahoma" panose="020B0604030504040204" pitchFamily="34" charset="0"/>
              </a:rPr>
              <a:t>OPTIONS FOR DISASTER RISK MANAGEMENT (DRM)</a:t>
            </a:r>
            <a:endParaRPr lang="en-US" sz="2300" b="1" dirty="0">
              <a:latin typeface="Tahoma" panose="020B0604030504040204" pitchFamily="34" charset="0"/>
              <a:ea typeface="Tahoma" panose="020B0604030504040204" pitchFamily="34" charset="0"/>
              <a:cs typeface="Tahoma" panose="020B0604030504040204" pitchFamily="34" charset="0"/>
            </a:endParaRPr>
          </a:p>
          <a:p>
            <a:pPr algn="ctr" defTabSz="241300">
              <a:lnSpc>
                <a:spcPct val="80000"/>
              </a:lnSpc>
              <a:spcBef>
                <a:spcPct val="0"/>
              </a:spcBef>
              <a:defRPr/>
            </a:pPr>
            <a:endParaRPr lang="en-US" sz="900" b="1" dirty="0">
              <a:latin typeface="Tahoma" panose="020B0604030504040204" pitchFamily="34" charset="0"/>
              <a:ea typeface="Tahoma" panose="020B0604030504040204" pitchFamily="34" charset="0"/>
              <a:cs typeface="Tahoma" panose="020B0604030504040204" pitchFamily="34" charset="0"/>
            </a:endParaRPr>
          </a:p>
          <a:p>
            <a:pPr algn="ctr" defTabSz="241300">
              <a:lnSpc>
                <a:spcPct val="80000"/>
              </a:lnSpc>
              <a:spcBef>
                <a:spcPct val="0"/>
              </a:spcBef>
              <a:defRPr/>
            </a:pP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DUE TO DIFFICULTIES TO FULLY ANALYZING ALL IDENTIFIED PROSPECTIVE OPTIONS, IT IS USUALLY ADVISABLE TO INTRODUCE A SCREENING PROCESS TO ELIMINATE WEAK OPTIONS.</a:t>
            </a:r>
          </a:p>
        </p:txBody>
      </p:sp>
      <p:sp>
        <p:nvSpPr>
          <p:cNvPr id="23555" name="Content Placeholder 2"/>
          <p:cNvSpPr>
            <a:spLocks noGrp="1"/>
          </p:cNvSpPr>
          <p:nvPr>
            <p:ph idx="1"/>
          </p:nvPr>
        </p:nvSpPr>
        <p:spPr bwMode="auto">
          <a:xfrm>
            <a:off x="321913" y="1582057"/>
            <a:ext cx="11727543" cy="5203371"/>
          </a:xfrm>
          <a:noFill/>
          <a:ln>
            <a:miter lim="800000"/>
            <a:headEnd/>
            <a:tailEnd/>
          </a:ln>
        </p:spPr>
        <p:txBody>
          <a:bodyPr vert="horz" wrap="square" lIns="91440" tIns="45720" rIns="91440" bIns="45720" numCol="1" rtlCol="0" anchor="t" anchorCtr="0" compatLnSpc="1">
            <a:prstTxWarp prst="textNoShape">
              <a:avLst/>
            </a:prstTxWarp>
            <a:noAutofit/>
          </a:bodyPr>
          <a:lstStyle/>
          <a:p>
            <a:pPr>
              <a:buFont typeface="Wingdings" panose="05000000000000000000" pitchFamily="2" charset="2"/>
              <a:buChar char="q"/>
            </a:pPr>
            <a:r>
              <a:rPr lang="en-US" sz="2500" b="1" dirty="0" smtClean="0">
                <a:latin typeface="Georgia" panose="02040502050405020303" pitchFamily="18" charset="0"/>
                <a:cs typeface="Arial"/>
              </a:rPr>
              <a:t> </a:t>
            </a:r>
            <a:r>
              <a:rPr lang="en-US" sz="2500" b="1" dirty="0">
                <a:latin typeface="Georgia" panose="02040502050405020303" pitchFamily="18" charset="0"/>
              </a:rPr>
              <a:t>COMMON SCREENING FACTORS</a:t>
            </a:r>
          </a:p>
          <a:p>
            <a:pPr marL="1152525" indent="-342900">
              <a:buFont typeface="Wingdings" panose="05000000000000000000" pitchFamily="2" charset="2"/>
              <a:buChar char="§"/>
            </a:pPr>
            <a:r>
              <a:rPr lang="en-US" sz="2400" dirty="0">
                <a:latin typeface="Georgia" panose="02040502050405020303" pitchFamily="18" charset="0"/>
              </a:rPr>
              <a:t>Available Budget </a:t>
            </a:r>
          </a:p>
          <a:p>
            <a:pPr marL="1152525" indent="-342900">
              <a:buFont typeface="Wingdings" panose="05000000000000000000" pitchFamily="2" charset="2"/>
              <a:buChar char="§"/>
            </a:pPr>
            <a:r>
              <a:rPr lang="en-US" sz="2400" dirty="0">
                <a:latin typeface="Georgia" panose="02040502050405020303" pitchFamily="18" charset="0"/>
              </a:rPr>
              <a:t>Time to implement</a:t>
            </a:r>
          </a:p>
          <a:p>
            <a:pPr marL="1152525" indent="-342900">
              <a:buFont typeface="Wingdings" panose="05000000000000000000" pitchFamily="2" charset="2"/>
              <a:buChar char="§"/>
            </a:pPr>
            <a:r>
              <a:rPr lang="en-US" sz="2400" dirty="0">
                <a:latin typeface="Georgia" panose="02040502050405020303" pitchFamily="18" charset="0"/>
              </a:rPr>
              <a:t>Jurisdictional Authority</a:t>
            </a:r>
          </a:p>
          <a:p>
            <a:pPr marL="1152525" indent="-342900">
              <a:buFont typeface="Wingdings" panose="05000000000000000000" pitchFamily="2" charset="2"/>
              <a:buChar char="§"/>
            </a:pPr>
            <a:r>
              <a:rPr lang="en-US" sz="2400" dirty="0">
                <a:latin typeface="Georgia" panose="02040502050405020303" pitchFamily="18" charset="0"/>
              </a:rPr>
              <a:t>Legality </a:t>
            </a:r>
          </a:p>
          <a:p>
            <a:pPr marL="1152525" indent="-342900">
              <a:buFont typeface="Wingdings" panose="05000000000000000000" pitchFamily="2" charset="2"/>
              <a:buChar char="§"/>
            </a:pPr>
            <a:r>
              <a:rPr lang="en-US" sz="2400" dirty="0">
                <a:latin typeface="Georgia" panose="02040502050405020303" pitchFamily="18" charset="0"/>
              </a:rPr>
              <a:t>Green Rating</a:t>
            </a:r>
            <a:endParaRPr lang="en-US" sz="2000" dirty="0">
              <a:latin typeface="Georgia" panose="02040502050405020303" pitchFamily="18" charset="0"/>
            </a:endParaRPr>
          </a:p>
          <a:p>
            <a:pPr marL="457200" indent="-457200">
              <a:buNone/>
            </a:pPr>
            <a:endParaRPr lang="en-US" sz="100" b="1" dirty="0">
              <a:latin typeface="Georgia" panose="02040502050405020303" pitchFamily="18" charset="0"/>
            </a:endParaRPr>
          </a:p>
          <a:p>
            <a:pPr>
              <a:buFont typeface="Wingdings" panose="05000000000000000000" pitchFamily="2" charset="2"/>
              <a:buChar char="q"/>
            </a:pPr>
            <a:r>
              <a:rPr lang="en-US" sz="2500" b="1" dirty="0" smtClean="0">
                <a:latin typeface="Georgia" panose="02040502050405020303" pitchFamily="18" charset="0"/>
                <a:cs typeface="Arial"/>
              </a:rPr>
              <a:t> </a:t>
            </a:r>
            <a:r>
              <a:rPr lang="en-US" sz="2500" b="1" dirty="0">
                <a:latin typeface="Georgia" panose="02040502050405020303" pitchFamily="18" charset="0"/>
              </a:rPr>
              <a:t>DETAILED EVALUATION FACTORS</a:t>
            </a:r>
          </a:p>
          <a:p>
            <a:pPr marL="1152525" indent="-342900">
              <a:buFont typeface="Wingdings" panose="05000000000000000000" pitchFamily="2" charset="2"/>
              <a:buChar char="§"/>
            </a:pPr>
            <a:r>
              <a:rPr lang="en-US" sz="2400" dirty="0">
                <a:latin typeface="Georgia" panose="02040502050405020303" pitchFamily="18" charset="0"/>
              </a:rPr>
              <a:t>Cost Analysis</a:t>
            </a:r>
          </a:p>
          <a:p>
            <a:pPr marL="1152525" indent="-342900">
              <a:buFont typeface="Wingdings" panose="05000000000000000000" pitchFamily="2" charset="2"/>
              <a:buChar char="§"/>
            </a:pPr>
            <a:r>
              <a:rPr lang="en-US" sz="2400" dirty="0">
                <a:latin typeface="Georgia" panose="02040502050405020303" pitchFamily="18" charset="0"/>
              </a:rPr>
              <a:t>Cost/Benefit Analysis</a:t>
            </a:r>
          </a:p>
          <a:p>
            <a:pPr marL="1152525" indent="-342900">
              <a:buFont typeface="Wingdings" panose="05000000000000000000" pitchFamily="2" charset="2"/>
              <a:buChar char="§"/>
            </a:pPr>
            <a:r>
              <a:rPr lang="en-US" sz="2400" dirty="0">
                <a:latin typeface="Georgia" panose="02040502050405020303" pitchFamily="18" charset="0"/>
              </a:rPr>
              <a:t>Risk/Benefit Analysis</a:t>
            </a:r>
          </a:p>
          <a:p>
            <a:pPr marL="1152525" indent="-342900">
              <a:buFont typeface="Wingdings" panose="05000000000000000000" pitchFamily="2" charset="2"/>
              <a:buChar char="§"/>
            </a:pPr>
            <a:r>
              <a:rPr lang="en-US" sz="2400" dirty="0">
                <a:latin typeface="Georgia" panose="02040502050405020303" pitchFamily="18" charset="0"/>
              </a:rPr>
              <a:t>Failure Analysis</a:t>
            </a:r>
            <a:endParaRPr lang="en-US" sz="2000" dirty="0">
              <a:latin typeface="Georgia" panose="02040502050405020303" pitchFamily="18" charset="0"/>
            </a:endParaRPr>
          </a:p>
        </p:txBody>
      </p:sp>
      <p:sp>
        <p:nvSpPr>
          <p:cNvPr id="7" name="Rectangle 6"/>
          <p:cNvSpPr/>
          <p:nvPr/>
        </p:nvSpPr>
        <p:spPr>
          <a:xfrm>
            <a:off x="0" y="0"/>
            <a:ext cx="12192000" cy="6858000"/>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
        <p:nvSpPr>
          <p:cNvPr id="8" name="Slide Number Placeholder 3"/>
          <p:cNvSpPr>
            <a:spLocks noGrp="1"/>
          </p:cNvSpPr>
          <p:nvPr>
            <p:ph type="sldNum" sz="quarter" idx="12"/>
          </p:nvPr>
        </p:nvSpPr>
        <p:spPr>
          <a:xfrm>
            <a:off x="9448800" y="6505262"/>
            <a:ext cx="2743200" cy="365125"/>
          </a:xfrm>
        </p:spPr>
        <p:txBody>
          <a:bodyPr/>
          <a:lstStyle/>
          <a:p>
            <a:fld id="{6D22F896-40B5-4ADD-8801-0D06FADFA095}" type="slidenum">
              <a:rPr lang="en-US" smtClean="0"/>
              <a:t>78</a:t>
            </a:fld>
            <a:endParaRPr lang="en-US" dirty="0"/>
          </a:p>
        </p:txBody>
      </p:sp>
    </p:spTree>
    <p:extLst>
      <p:ext uri="{BB962C8B-B14F-4D97-AF65-F5344CB8AC3E}">
        <p14:creationId xmlns:p14="http://schemas.microsoft.com/office/powerpoint/2010/main" val="423776226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705725"/>
            <a:ext cx="12192000" cy="1446550"/>
          </a:xfrm>
          <a:prstGeom prst="rect">
            <a:avLst/>
          </a:prstGeom>
          <a:solidFill>
            <a:srgbClr val="FFFF00"/>
          </a:solidFill>
          <a:ln w="57150">
            <a:solidFill>
              <a:schemeClr val="tx1"/>
            </a:solidFill>
          </a:ln>
        </p:spPr>
        <p:txBody>
          <a:bodyPr wrap="square" rtlCol="0">
            <a:spAutoFit/>
          </a:bodyPr>
          <a:lstStyle/>
          <a:p>
            <a:pPr algn="ctr"/>
            <a:r>
              <a:rPr lang="en-GB" sz="4400" b="1" dirty="0" smtClean="0">
                <a:latin typeface="Tahoma" panose="020B0604030504040204" pitchFamily="34" charset="0"/>
                <a:ea typeface="Tahoma" panose="020B0604030504040204" pitchFamily="34" charset="0"/>
                <a:cs typeface="Tahoma" panose="020B0604030504040204" pitchFamily="34" charset="0"/>
              </a:rPr>
              <a:t>POLICY AND SOCIOECONOMIC METHODS OF DISASTER CONTROL</a:t>
            </a:r>
            <a:endParaRPr lang="en-GB" sz="44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a:latin typeface="Algerian" pitchFamily="82" charset="0"/>
              </a:rPr>
              <a:t>D</a:t>
            </a:r>
            <a:endParaRPr lang="en-US" sz="13800" dirty="0">
              <a:latin typeface="Algerian" pitchFamily="82" charset="0"/>
            </a:endParaRPr>
          </a:p>
        </p:txBody>
      </p:sp>
    </p:spTree>
    <p:extLst>
      <p:ext uri="{BB962C8B-B14F-4D97-AF65-F5344CB8AC3E}">
        <p14:creationId xmlns:p14="http://schemas.microsoft.com/office/powerpoint/2010/main" val="2355081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a:t>
            </a:fld>
            <a:endParaRPr lang="en-US" sz="1800" dirty="0"/>
          </a:p>
        </p:txBody>
      </p:sp>
      <p:sp>
        <p:nvSpPr>
          <p:cNvPr id="7" name="TextBox 6"/>
          <p:cNvSpPr txBox="1"/>
          <p:nvPr/>
        </p:nvSpPr>
        <p:spPr>
          <a:xfrm>
            <a:off x="159534" y="963296"/>
            <a:ext cx="11845636" cy="6017032"/>
          </a:xfrm>
          <a:prstGeom prst="rect">
            <a:avLst/>
          </a:prstGeom>
          <a:noFill/>
        </p:spPr>
        <p:txBody>
          <a:bodyPr wrap="square" rtlCol="0">
            <a:spAutoFit/>
          </a:bodyPr>
          <a:lstStyle/>
          <a:p>
            <a:pPr marL="342900" indent="-342900" algn="just">
              <a:spcAft>
                <a:spcPts val="1200"/>
              </a:spcAft>
              <a:buFont typeface="Wingdings" panose="05000000000000000000" pitchFamily="2" charset="2"/>
              <a:buChar char="§"/>
            </a:pPr>
            <a:r>
              <a:rPr lang="en-US" sz="2450" dirty="0" smtClean="0">
                <a:latin typeface="Times New Roman" panose="02020603050405020304" pitchFamily="18" charset="0"/>
                <a:cs typeface="Times New Roman" panose="02020603050405020304" pitchFamily="18" charset="0"/>
              </a:rPr>
              <a:t>From 1900-2017 in South Africa: 100 disasters affected 21 million people, causing 2,200 deaths plus US$4.6 billion in monetary losses.</a:t>
            </a:r>
          </a:p>
          <a:p>
            <a:pPr marL="342900" indent="-342900" algn="just">
              <a:spcAft>
                <a:spcPts val="1200"/>
              </a:spcAft>
              <a:buFont typeface="Wingdings" panose="05000000000000000000" pitchFamily="2" charset="2"/>
              <a:buChar char="§"/>
            </a:pPr>
            <a:r>
              <a:rPr lang="en-US" sz="2450" dirty="0" smtClean="0">
                <a:latin typeface="Times New Roman" panose="02020603050405020304" pitchFamily="18" charset="0"/>
                <a:cs typeface="Times New Roman" panose="02020603050405020304" pitchFamily="18" charset="0"/>
              </a:rPr>
              <a:t>Africa’s US$471 billion infrastructure projects are threatened by hazards (Vanguard, Tuesday, August 27, 2019).</a:t>
            </a:r>
          </a:p>
          <a:p>
            <a:pPr marL="342900" indent="-342900" algn="just">
              <a:spcAft>
                <a:spcPts val="1200"/>
              </a:spcAft>
              <a:buFont typeface="Wingdings" panose="05000000000000000000" pitchFamily="2" charset="2"/>
              <a:buChar char="§"/>
            </a:pPr>
            <a:r>
              <a:rPr lang="en-US" sz="2450" dirty="0" smtClean="0">
                <a:latin typeface="Times New Roman" panose="02020603050405020304" pitchFamily="18" charset="0"/>
                <a:cs typeface="Times New Roman" panose="02020603050405020304" pitchFamily="18" charset="0"/>
              </a:rPr>
              <a:t>In 1968, 80,000 </a:t>
            </a:r>
            <a:r>
              <a:rPr lang="en-US" sz="2450" dirty="0" err="1" smtClean="0">
                <a:latin typeface="Times New Roman" panose="02020603050405020304" pitchFamily="18" charset="0"/>
                <a:cs typeface="Times New Roman" panose="02020603050405020304" pitchFamily="18" charset="0"/>
              </a:rPr>
              <a:t>tonnes</a:t>
            </a:r>
            <a:r>
              <a:rPr lang="en-US" sz="2450" dirty="0" smtClean="0">
                <a:latin typeface="Times New Roman" panose="02020603050405020304" pitchFamily="18" charset="0"/>
                <a:cs typeface="Times New Roman" panose="02020603050405020304" pitchFamily="18" charset="0"/>
              </a:rPr>
              <a:t> of crude oil was spilled around the SA Cape (Campman et al., 1970)</a:t>
            </a:r>
          </a:p>
          <a:p>
            <a:pPr marL="342900" indent="-342900" algn="just">
              <a:spcAft>
                <a:spcPts val="1200"/>
              </a:spcAft>
              <a:buFont typeface="Wingdings" panose="05000000000000000000" pitchFamily="2" charset="2"/>
              <a:buChar char="§"/>
            </a:pPr>
            <a:r>
              <a:rPr lang="en-US" sz="2450" dirty="0" smtClean="0">
                <a:latin typeface="Times New Roman" panose="02020603050405020304" pitchFamily="18" charset="0"/>
                <a:cs typeface="Times New Roman" panose="02020603050405020304" pitchFamily="18" charset="0"/>
              </a:rPr>
              <a:t>In 1994 MV Apollo sank off Cape Town and spilled bunker fuel into coastal waters (MSC, 2022)</a:t>
            </a:r>
          </a:p>
          <a:p>
            <a:pPr marL="342900" indent="-342900" algn="just">
              <a:spcAft>
                <a:spcPts val="1200"/>
              </a:spcAft>
              <a:buFont typeface="Wingdings" panose="05000000000000000000" pitchFamily="2" charset="2"/>
              <a:buChar char="§"/>
            </a:pPr>
            <a:r>
              <a:rPr lang="en-US" sz="2450" dirty="0" smtClean="0">
                <a:latin typeface="Times New Roman" panose="02020603050405020304" pitchFamily="18" charset="0"/>
                <a:cs typeface="Times New Roman" panose="02020603050405020304" pitchFamily="18" charset="0"/>
              </a:rPr>
              <a:t>The number of people affected annually in South Africa by natural hazards averages 500,000 along with US$130 million per annum in economic damage (CRED, 2009)</a:t>
            </a:r>
          </a:p>
          <a:p>
            <a:pPr marL="342900" indent="-342900" algn="just">
              <a:spcAft>
                <a:spcPts val="1200"/>
              </a:spcAft>
              <a:buFont typeface="Wingdings" panose="05000000000000000000" pitchFamily="2" charset="2"/>
              <a:buChar char="§"/>
            </a:pPr>
            <a:r>
              <a:rPr lang="en-US" sz="2450" dirty="0">
                <a:latin typeface="Times New Roman" panose="02020603050405020304" pitchFamily="18" charset="0"/>
                <a:cs typeface="Times New Roman" panose="02020603050405020304" pitchFamily="18" charset="0"/>
              </a:rPr>
              <a:t>About 57.1% of people killed by disasters in South Africa are attributed to floods.</a:t>
            </a:r>
          </a:p>
          <a:p>
            <a:pPr marL="342900" indent="-342900" algn="just">
              <a:spcAft>
                <a:spcPts val="1200"/>
              </a:spcAft>
              <a:buFont typeface="Wingdings" panose="05000000000000000000" pitchFamily="2" charset="2"/>
              <a:buChar char="§"/>
            </a:pPr>
            <a:r>
              <a:rPr lang="en-US" sz="2450" dirty="0">
                <a:latin typeface="Times New Roman" panose="02020603050405020304" pitchFamily="18" charset="0"/>
                <a:cs typeface="Times New Roman" panose="02020603050405020304" pitchFamily="18" charset="0"/>
              </a:rPr>
              <a:t>Droughts are wider-ranging with respect to impacts across economic sectors, especially, agriculture, ecology and energy systems</a:t>
            </a:r>
            <a:r>
              <a:rPr lang="en-US" sz="2450" dirty="0" smtClean="0">
                <a:latin typeface="Times New Roman" panose="02020603050405020304" pitchFamily="18" charset="0"/>
                <a:cs typeface="Times New Roman" panose="02020603050405020304" pitchFamily="18" charset="0"/>
              </a:rPr>
              <a:t>.</a:t>
            </a:r>
            <a:endParaRPr lang="en-US" sz="245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0"/>
            <a:ext cx="12192000" cy="923330"/>
          </a:xfrm>
          <a:prstGeom prst="rect">
            <a:avLst/>
          </a:prstGeom>
          <a:solidFill>
            <a:srgbClr val="FFFF00"/>
          </a:solidFill>
          <a:ln w="38100">
            <a:solidFill>
              <a:schemeClr val="tx1"/>
            </a:solidFill>
          </a:ln>
        </p:spPr>
        <p:txBody>
          <a:bodyPr wrap="square" rtlCol="0">
            <a:spAutoFit/>
          </a:bodyPr>
          <a:lstStyle/>
          <a:p>
            <a:pPr algn="ctr"/>
            <a:r>
              <a:rPr lang="en-US" sz="2700" b="1" dirty="0" smtClean="0">
                <a:latin typeface="Tahoma" panose="020B0604030504040204" pitchFamily="34" charset="0"/>
                <a:ea typeface="Tahoma" panose="020B0604030504040204" pitchFamily="34" charset="0"/>
                <a:cs typeface="Tahoma" panose="020B0604030504040204" pitchFamily="34" charset="0"/>
              </a:rPr>
              <a:t>A CATALOG OF SOME NATURAL HAZARDS SHOWING THE MOST PREVALENT IN THE SOUTHERN AFRICA/INDIAN OCEAN REGION (1)</a:t>
            </a:r>
            <a:endParaRPr lang="en-US" sz="27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6865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80</a:t>
            </a:fld>
            <a:endParaRPr lang="en-US" sz="1800" dirty="0"/>
          </a:p>
        </p:txBody>
      </p:sp>
      <p:sp>
        <p:nvSpPr>
          <p:cNvPr id="9" name="TextBox 8"/>
          <p:cNvSpPr txBox="1"/>
          <p:nvPr/>
        </p:nvSpPr>
        <p:spPr>
          <a:xfrm>
            <a:off x="0" y="0"/>
            <a:ext cx="12192000" cy="646331"/>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ZONING FOR PROTECTION OF SENSITIVE AREAS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73182" y="854066"/>
            <a:ext cx="11845636" cy="5447645"/>
          </a:xfrm>
          <a:prstGeom prst="rect">
            <a:avLst/>
          </a:prstGeom>
          <a:noFill/>
        </p:spPr>
        <p:txBody>
          <a:bodyPr wrap="square" rtlCol="0">
            <a:spAutoFit/>
          </a:bodyPr>
          <a:lstStyle/>
          <a:p>
            <a:pPr marL="342900" indent="-342900" algn="just">
              <a:buFont typeface="Wingdings" panose="05000000000000000000" pitchFamily="2" charset="2"/>
              <a:buChar char="§"/>
            </a:pPr>
            <a:r>
              <a:rPr lang="en-US" sz="3600" b="1" dirty="0" smtClean="0">
                <a:latin typeface="Times New Roman" panose="02020603050405020304" pitchFamily="18" charset="0"/>
                <a:cs typeface="Times New Roman" panose="02020603050405020304" pitchFamily="18" charset="0"/>
              </a:rPr>
              <a:t>Zoning is the most cost-effective regulatory tool for managing predictable disasters. The objectives and utilities of zoning are:</a:t>
            </a:r>
            <a:endParaRPr lang="en-US" sz="3200" b="1" dirty="0">
              <a:latin typeface="Times New Roman" panose="02020603050405020304" pitchFamily="18" charset="0"/>
              <a:cs typeface="Times New Roman" panose="02020603050405020304" pitchFamily="18" charset="0"/>
            </a:endParaRPr>
          </a:p>
          <a:p>
            <a:pPr marL="1371600" lvl="2" indent="-457200" algn="just">
              <a:lnSpc>
                <a:spcPct val="150000"/>
              </a:lnSpc>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Minimization of incompatible land use</a:t>
            </a:r>
          </a:p>
          <a:p>
            <a:pPr marL="1371600" lvl="2" indent="-457200" algn="just">
              <a:lnSpc>
                <a:spcPct val="150000"/>
              </a:lnSpc>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Protection of existing land use and natural resources</a:t>
            </a:r>
          </a:p>
          <a:p>
            <a:pPr marL="1371600" lvl="2" indent="-457200" algn="just">
              <a:lnSpc>
                <a:spcPct val="150000"/>
              </a:lnSpc>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Avoidance of excessive concentration of population </a:t>
            </a:r>
          </a:p>
          <a:p>
            <a:pPr marL="1371600" lvl="2" indent="-457200" algn="just">
              <a:lnSpc>
                <a:spcPct val="150000"/>
              </a:lnSpc>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Facilitation of service provision</a:t>
            </a:r>
          </a:p>
          <a:p>
            <a:pPr marL="1371600" lvl="2" indent="-457200" algn="just">
              <a:lnSpc>
                <a:spcPct val="150000"/>
              </a:lnSpc>
              <a:buFont typeface="Arial" panose="020B0604020202020204" pitchFamily="34" charset="0"/>
              <a:buChar char="•"/>
            </a:pPr>
            <a:r>
              <a:rPr lang="en-US" sz="3200" b="1" dirty="0" smtClean="0">
                <a:latin typeface="Times New Roman" panose="02020603050405020304" pitchFamily="18" charset="0"/>
                <a:cs typeface="Times New Roman" panose="02020603050405020304" pitchFamily="18" charset="0"/>
              </a:rPr>
              <a:t>Promotion of equity in area development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07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81</a:t>
            </a:fld>
            <a:endParaRPr lang="en-US" sz="1800" dirty="0"/>
          </a:p>
        </p:txBody>
      </p:sp>
      <p:sp>
        <p:nvSpPr>
          <p:cNvPr id="9" name="TextBox 8"/>
          <p:cNvSpPr txBox="1"/>
          <p:nvPr/>
        </p:nvSpPr>
        <p:spPr>
          <a:xfrm>
            <a:off x="0" y="0"/>
            <a:ext cx="12192000" cy="646331"/>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ZONING ORDINANCE</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6553200" y="912091"/>
            <a:ext cx="4842681" cy="5252036"/>
          </a:xfrm>
          <a:prstGeom prst="rect">
            <a:avLst/>
          </a:prstGeom>
          <a:ln w="28575">
            <a:solidFill>
              <a:schemeClr val="tx1"/>
            </a:solidFill>
          </a:ln>
        </p:spPr>
      </p:pic>
      <p:sp>
        <p:nvSpPr>
          <p:cNvPr id="4" name="TextBox 3"/>
          <p:cNvSpPr txBox="1"/>
          <p:nvPr/>
        </p:nvSpPr>
        <p:spPr>
          <a:xfrm>
            <a:off x="0" y="6334768"/>
            <a:ext cx="12192000" cy="338554"/>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Source: Daniels, Thomas L., et al. The Small Town Planning Handbook. Washington, DC: Planners Press (American Planning Association), 1988.</a:t>
            </a:r>
            <a:endParaRPr lang="en-US" sz="16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706583" y="912091"/>
            <a:ext cx="4973782" cy="5245018"/>
            <a:chOff x="789709" y="912091"/>
            <a:chExt cx="4890655" cy="5245018"/>
          </a:xfrm>
        </p:grpSpPr>
        <p:pic>
          <p:nvPicPr>
            <p:cNvPr id="2" name="Picture 1"/>
            <p:cNvPicPr>
              <a:picLocks noChangeAspect="1"/>
            </p:cNvPicPr>
            <p:nvPr/>
          </p:nvPicPr>
          <p:blipFill rotWithShape="1">
            <a:blip r:embed="rId3"/>
            <a:srcRect l="9185"/>
            <a:stretch/>
          </p:blipFill>
          <p:spPr>
            <a:xfrm>
              <a:off x="789710" y="912091"/>
              <a:ext cx="4890654" cy="5245018"/>
            </a:xfrm>
            <a:prstGeom prst="rect">
              <a:avLst/>
            </a:prstGeom>
            <a:ln w="28575">
              <a:solidFill>
                <a:schemeClr val="tx1"/>
              </a:solidFill>
            </a:ln>
          </p:spPr>
        </p:pic>
        <p:sp>
          <p:nvSpPr>
            <p:cNvPr id="5" name="Rectangle 4"/>
            <p:cNvSpPr/>
            <p:nvPr/>
          </p:nvSpPr>
          <p:spPr>
            <a:xfrm>
              <a:off x="789709" y="5777345"/>
              <a:ext cx="2036618" cy="207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2753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705725"/>
            <a:ext cx="12192000" cy="1200329"/>
          </a:xfrm>
          <a:prstGeom prst="rect">
            <a:avLst/>
          </a:prstGeom>
          <a:solidFill>
            <a:srgbClr val="FFFF00"/>
          </a:solidFill>
          <a:ln w="57150">
            <a:solidFill>
              <a:schemeClr val="tx1"/>
            </a:solidFill>
          </a:ln>
        </p:spPr>
        <p:txBody>
          <a:bodyPr wrap="square" rtlCol="0">
            <a:spAutoFit/>
          </a:bodyPr>
          <a:lstStyle/>
          <a:p>
            <a:pPr algn="ctr"/>
            <a:r>
              <a:rPr lang="en-GB" sz="3600" b="1" dirty="0" smtClean="0">
                <a:latin typeface="Tahoma" panose="020B0604030504040204" pitchFamily="34" charset="0"/>
                <a:ea typeface="Tahoma" panose="020B0604030504040204" pitchFamily="34" charset="0"/>
                <a:cs typeface="Tahoma" panose="020B0604030504040204" pitchFamily="34" charset="0"/>
              </a:rPr>
              <a:t>MONITORING, DATA MANAGEMENT AND EARLY WARNING SYSTEMS FOR DISASTER CONTROL</a:t>
            </a:r>
            <a:endParaRPr lang="en-GB" sz="36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smtClean="0">
                <a:latin typeface="Algerian" pitchFamily="82" charset="0"/>
              </a:rPr>
              <a:t>E</a:t>
            </a:r>
            <a:endParaRPr lang="en-US" sz="13800" dirty="0">
              <a:latin typeface="Algerian" pitchFamily="82" charset="0"/>
            </a:endParaRPr>
          </a:p>
        </p:txBody>
      </p:sp>
    </p:spTree>
    <p:extLst>
      <p:ext uri="{BB962C8B-B14F-4D97-AF65-F5344CB8AC3E}">
        <p14:creationId xmlns:p14="http://schemas.microsoft.com/office/powerpoint/2010/main" val="38918740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Guest\Pictures\2010-07-16 h\h 001.bmp"/>
          <p:cNvPicPr/>
          <p:nvPr/>
        </p:nvPicPr>
        <p:blipFill>
          <a:blip r:embed="rId2" cstate="print"/>
          <a:srcRect l="735" t="4604" b="1535"/>
          <a:stretch>
            <a:fillRect/>
          </a:stretch>
        </p:blipFill>
        <p:spPr bwMode="auto">
          <a:xfrm>
            <a:off x="233516" y="1364776"/>
            <a:ext cx="11724967" cy="5292553"/>
          </a:xfrm>
          <a:prstGeom prst="rect">
            <a:avLst/>
          </a:prstGeom>
          <a:solidFill>
            <a:schemeClr val="tx2">
              <a:lumMod val="40000"/>
              <a:lumOff val="60000"/>
            </a:schemeClr>
          </a:solidFill>
          <a:ln w="38100">
            <a:solidFill>
              <a:schemeClr val="tx1"/>
            </a:solidFill>
            <a:miter lim="800000"/>
            <a:headEnd/>
            <a:tailEnd/>
          </a:ln>
        </p:spPr>
      </p:pic>
      <p:sp>
        <p:nvSpPr>
          <p:cNvPr id="2050" name="Text Box 2"/>
          <p:cNvSpPr txBox="1">
            <a:spLocks noChangeArrowheads="1"/>
          </p:cNvSpPr>
          <p:nvPr/>
        </p:nvSpPr>
        <p:spPr bwMode="auto">
          <a:xfrm>
            <a:off x="0" y="-1"/>
            <a:ext cx="12192000" cy="1164105"/>
          </a:xfrm>
          <a:prstGeom prst="rect">
            <a:avLst/>
          </a:prstGeom>
          <a:solidFill>
            <a:srgbClr val="FFFF00"/>
          </a:solidFill>
          <a:ln w="38100">
            <a:solidFill>
              <a:schemeClr val="tx1"/>
            </a:solidFill>
            <a:miter lim="800000"/>
            <a:headEnd/>
            <a:tailEnd/>
          </a:ln>
        </p:spPr>
        <p:txBody>
          <a:bodyPr vert="horz" wrap="square" lIns="91354" tIns="45679" rIns="91354" bIns="45679" numCol="1" anchor="ctr" anchorCtr="0" compatLnSpc="1">
            <a:prstTxWarp prst="textNoShape">
              <a:avLst/>
            </a:prstTxWarp>
          </a:bodyPr>
          <a:lstStyle/>
          <a:p>
            <a:pPr marL="0" lvl="1" indent="15872" algn="ctr" fontAlgn="base">
              <a:spcBef>
                <a:spcPct val="0"/>
              </a:spcBef>
              <a:spcAft>
                <a:spcPts val="1000"/>
              </a:spcAft>
            </a:pPr>
            <a:r>
              <a:rPr lang="en-US" sz="2200" b="1" dirty="0" smtClean="0">
                <a:latin typeface="Tahoma" panose="020B0604030504040204" pitchFamily="34" charset="0"/>
                <a:ea typeface="Tahoma" panose="020B0604030504040204" pitchFamily="34" charset="0"/>
                <a:cs typeface="Tahoma" panose="020B0604030504040204" pitchFamily="34" charset="0"/>
              </a:rPr>
              <a:t>AN ANALYTICAL FRAMEWORK PROPOSED BY THE NATIONAL AERONAUTICAL AND SPACE ADMINISTRATION  OF THE UNITED STATES FOR ACQUISITION AND USE OF ENVIRONMENTAL DATA FOR SOCIETAL BENEFITS</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5" name="Slide Number Placeholder 5"/>
          <p:cNvSpPr>
            <a:spLocks noGrp="1"/>
          </p:cNvSpPr>
          <p:nvPr>
            <p:ph type="sldNum" sz="quarter" idx="12"/>
          </p:nvPr>
        </p:nvSpPr>
        <p:spPr>
          <a:xfrm>
            <a:off x="11327641" y="6342701"/>
            <a:ext cx="681250" cy="365125"/>
          </a:xfrm>
        </p:spPr>
        <p:txBody>
          <a:bodyPr/>
          <a:lstStyle/>
          <a:p>
            <a:fld id="{44B49888-45F7-45CE-BD68-FFD6770B3254}" type="slidenum">
              <a:rPr lang="en-US" sz="1800" smtClean="0">
                <a:solidFill>
                  <a:schemeClr val="tx1"/>
                </a:solidFill>
              </a:rPr>
              <a:t>83</a:t>
            </a:fld>
            <a:endParaRPr lang="en-US" sz="1800" dirty="0">
              <a:solidFill>
                <a:schemeClr val="tx1"/>
              </a:solidFill>
            </a:endParaRPr>
          </a:p>
        </p:txBody>
      </p:sp>
    </p:spTree>
    <p:extLst>
      <p:ext uri="{BB962C8B-B14F-4D97-AF65-F5344CB8AC3E}">
        <p14:creationId xmlns:p14="http://schemas.microsoft.com/office/powerpoint/2010/main" val="176304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84</a:t>
            </a:fld>
            <a:endParaRPr lang="en-US" sz="1800" dirty="0"/>
          </a:p>
        </p:txBody>
      </p:sp>
      <p:sp>
        <p:nvSpPr>
          <p:cNvPr id="8" name="TextBox 7"/>
          <p:cNvSpPr txBox="1"/>
          <p:nvPr/>
        </p:nvSpPr>
        <p:spPr>
          <a:xfrm>
            <a:off x="0" y="-1"/>
            <a:ext cx="12192000" cy="1187356"/>
          </a:xfrm>
          <a:prstGeom prst="rect">
            <a:avLst/>
          </a:prstGeom>
          <a:solidFill>
            <a:srgbClr val="FFFF00"/>
          </a:solidFill>
          <a:ln w="38100">
            <a:solidFill>
              <a:schemeClr val="tx1"/>
            </a:solidFill>
          </a:ln>
        </p:spPr>
        <p:txBody>
          <a:bodyPr wrap="square" rtlCol="0" anchor="ctr">
            <a:no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SOURCES OF DATA FOR USE IN DISASTER ANALYSIS AND MANAGEMENT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09350" y="1345021"/>
            <a:ext cx="11573300" cy="5355312"/>
          </a:xfrm>
          <a:prstGeom prst="rect">
            <a:avLst/>
          </a:prstGeom>
        </p:spPr>
        <p:txBody>
          <a:bodyPr wrap="square">
            <a:spAutoFit/>
          </a:bodyPr>
          <a:lstStyle/>
          <a:p>
            <a:pPr marL="342900" marR="0" lvl="0" indent="-342900" algn="just">
              <a:lnSpc>
                <a:spcPct val="150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Meteorological agencies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Geological and soil survey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agencies</a:t>
            </a:r>
            <a:endParaRPr lang="en-US" sz="2000" b="1"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Census </a:t>
            </a:r>
            <a:r>
              <a:rPr lang="en-US" sz="2800" b="1" dirty="0">
                <a:latin typeface="Times New Roman" panose="02020603050405020304" pitchFamily="18" charset="0"/>
                <a:ea typeface="Calibri" panose="020F0502020204030204" pitchFamily="34" charset="0"/>
                <a:cs typeface="Times New Roman" panose="02020603050405020304" pitchFamily="18" charset="0"/>
              </a:rPr>
              <a:t>boards and economic planning units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Environment and health agencies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Social services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departments</a:t>
            </a:r>
          </a:p>
          <a:p>
            <a:pPr marL="342900" marR="0" lvl="0" indent="-342900" algn="just">
              <a:lnSpc>
                <a:spcPct val="150000"/>
              </a:lnSpc>
              <a:spcBef>
                <a:spcPts val="0"/>
              </a:spcBef>
              <a:spcAft>
                <a:spcPts val="0"/>
              </a:spcAft>
              <a:buFont typeface="+mj-lt"/>
              <a:buAutoNum type="arabicPeriod"/>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International agencies</a:t>
            </a:r>
          </a:p>
          <a:p>
            <a:pPr marL="342900" marR="0" lvl="0" indent="-342900" algn="just">
              <a:lnSpc>
                <a:spcPct val="150000"/>
              </a:lnSpc>
              <a:spcBef>
                <a:spcPts val="0"/>
              </a:spcBef>
              <a:spcAft>
                <a:spcPts val="0"/>
              </a:spcAft>
              <a:buFont typeface="+mj-lt"/>
              <a:buAutoNum type="arabicPeriod"/>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Local community residents through field surveys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rabicPeriod"/>
            </a:pPr>
            <a:r>
              <a:rPr lang="en-US" sz="2800" b="1" dirty="0">
                <a:latin typeface="Times New Roman" panose="02020603050405020304" pitchFamily="18" charset="0"/>
                <a:ea typeface="Calibri" panose="020F0502020204030204" pitchFamily="34" charset="0"/>
                <a:cs typeface="Times New Roman" panose="02020603050405020304" pitchFamily="18" charset="0"/>
              </a:rPr>
              <a:t>Field surveys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9480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174292"/>
          </a:xfrm>
          <a:solidFill>
            <a:srgbClr val="FFFF00"/>
          </a:solidFill>
          <a:ln w="38100" cmpd="sng">
            <a:solidFill>
              <a:schemeClr val="tx1"/>
            </a:solidFill>
          </a:ln>
        </p:spPr>
        <p:txBody>
          <a:bodyPr>
            <a:noAutofit/>
          </a:bodyPr>
          <a:lstStyle/>
          <a:p>
            <a:pPr algn="ctr">
              <a:lnSpc>
                <a:spcPct val="80000"/>
              </a:lnSpc>
            </a:pPr>
            <a:r>
              <a:rPr lang="en-US" sz="3600" b="1" dirty="0">
                <a:latin typeface="Tahoma" panose="020B0604030504040204" pitchFamily="34" charset="0"/>
                <a:ea typeface="Tahoma" panose="020B0604030504040204" pitchFamily="34" charset="0"/>
                <a:cs typeface="Tahoma" panose="020B0604030504040204" pitchFamily="34" charset="0"/>
              </a:rPr>
              <a:t>OPTIMAL COMPONENTS OF A FLOOD WARNING SYSTEM</a:t>
            </a:r>
            <a:endParaRPr lang="en-US" sz="36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C:\Users\Hilary\Desktop\korea presentaation\PIC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149" y="1321930"/>
            <a:ext cx="10849970" cy="5216983"/>
          </a:xfrm>
          <a:prstGeom prst="rect">
            <a:avLst/>
          </a:prstGeom>
          <a:noFill/>
          <a:ln w="38100" cmpd="sng">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8"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85</a:t>
            </a:fld>
            <a:endParaRPr lang="en-US" sz="1800" dirty="0"/>
          </a:p>
        </p:txBody>
      </p:sp>
    </p:spTree>
    <p:extLst>
      <p:ext uri="{BB962C8B-B14F-4D97-AF65-F5344CB8AC3E}">
        <p14:creationId xmlns:p14="http://schemas.microsoft.com/office/powerpoint/2010/main" val="4963451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86</a:t>
            </a:fld>
            <a:endParaRPr lang="en-US" sz="1800" dirty="0"/>
          </a:p>
        </p:txBody>
      </p:sp>
      <p:sp>
        <p:nvSpPr>
          <p:cNvPr id="9" name="TextBox 8"/>
          <p:cNvSpPr txBox="1"/>
          <p:nvPr/>
        </p:nvSpPr>
        <p:spPr>
          <a:xfrm>
            <a:off x="0" y="0"/>
            <a:ext cx="12192000" cy="707886"/>
          </a:xfrm>
          <a:prstGeom prst="rect">
            <a:avLst/>
          </a:prstGeom>
          <a:solidFill>
            <a:srgbClr val="FFFF00"/>
          </a:solidFill>
          <a:ln w="38100">
            <a:solidFill>
              <a:schemeClr val="tx1"/>
            </a:solidFill>
          </a:ln>
        </p:spPr>
        <p:txBody>
          <a:bodyPr wrap="square" rtlCol="0" anchor="ctr">
            <a:spAutoFit/>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SCHEMATIC OF FLOOD WARNING SYSTEM</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26" y="893728"/>
            <a:ext cx="10483767" cy="5374875"/>
          </a:xfrm>
          <a:prstGeom prst="rect">
            <a:avLst/>
          </a:prstGeom>
        </p:spPr>
      </p:pic>
      <p:sp>
        <p:nvSpPr>
          <p:cNvPr id="5" name="Rectangle 4"/>
          <p:cNvSpPr/>
          <p:nvPr/>
        </p:nvSpPr>
        <p:spPr>
          <a:xfrm>
            <a:off x="342901" y="6074127"/>
            <a:ext cx="11734230" cy="646331"/>
          </a:xfrm>
          <a:prstGeom prst="rect">
            <a:avLst/>
          </a:prstGeom>
        </p:spPr>
        <p:txBody>
          <a:bodyPr wrap="square">
            <a:spAutoFit/>
          </a:bodyPr>
          <a:lstStyle/>
          <a:p>
            <a:pPr algn="just"/>
            <a:r>
              <a:rPr lang="en-US" dirty="0"/>
              <a:t>Reed, </a:t>
            </a:r>
            <a:r>
              <a:rPr lang="en-US" dirty="0" smtClean="0"/>
              <a:t>S. </a:t>
            </a:r>
            <a:r>
              <a:rPr lang="en-US" dirty="0"/>
              <a:t>B</a:t>
            </a:r>
            <a:r>
              <a:rPr lang="en-US" dirty="0" smtClean="0"/>
              <a:t>. 1992. Introduction to Hazards, 1</a:t>
            </a:r>
            <a:r>
              <a:rPr lang="en-US" baseline="30000" dirty="0" smtClean="0"/>
              <a:t>st</a:t>
            </a:r>
            <a:r>
              <a:rPr lang="en-US" dirty="0" smtClean="0"/>
              <a:t> Edition. Disaster Management Training Programme. United Nations Development Programme, 156 pages.</a:t>
            </a:r>
            <a:endParaRPr lang="en-US" dirty="0"/>
          </a:p>
        </p:txBody>
      </p:sp>
    </p:spTree>
    <p:extLst>
      <p:ext uri="{BB962C8B-B14F-4D97-AF65-F5344CB8AC3E}">
        <p14:creationId xmlns:p14="http://schemas.microsoft.com/office/powerpoint/2010/main" val="206199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87</a:t>
            </a:fld>
            <a:endParaRPr lang="en-US" sz="1800" dirty="0"/>
          </a:p>
        </p:txBody>
      </p:sp>
      <p:sp>
        <p:nvSpPr>
          <p:cNvPr id="8" name="TextBox 7"/>
          <p:cNvSpPr txBox="1"/>
          <p:nvPr/>
        </p:nvSpPr>
        <p:spPr>
          <a:xfrm>
            <a:off x="0" y="-1"/>
            <a:ext cx="12192000" cy="766631"/>
          </a:xfrm>
          <a:prstGeom prst="rect">
            <a:avLst/>
          </a:prstGeom>
          <a:solidFill>
            <a:srgbClr val="FFFF00"/>
          </a:solidFill>
          <a:ln w="38100">
            <a:solidFill>
              <a:schemeClr val="tx1"/>
            </a:solidFill>
          </a:ln>
        </p:spPr>
        <p:txBody>
          <a:bodyPr wrap="square" rtlCol="0" anchor="ctr">
            <a:no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A FLOOD HAZARD WARNING SYSTEM FOR A COMMUNITY</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62151" y="6074127"/>
            <a:ext cx="11667698" cy="646331"/>
          </a:xfrm>
          <a:prstGeom prst="rect">
            <a:avLst/>
          </a:prstGeom>
        </p:spPr>
        <p:txBody>
          <a:bodyPr wrap="square">
            <a:spAutoFit/>
          </a:bodyPr>
          <a:lstStyle/>
          <a:p>
            <a:pPr algn="just"/>
            <a:r>
              <a:rPr lang="en-US" dirty="0" smtClean="0"/>
              <a:t>FEMA. 1987. Reducing losses in high risk flood hazards areas: a guidebook for local officials. FEMA 116. Federal Emergency Management Agency, Washington, DC.</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4080094" y="862212"/>
            <a:ext cx="3781015" cy="5271164"/>
          </a:xfrm>
          <a:prstGeom prst="rect">
            <a:avLst/>
          </a:prstGeom>
        </p:spPr>
      </p:pic>
    </p:spTree>
    <p:extLst>
      <p:ext uri="{BB962C8B-B14F-4D97-AF65-F5344CB8AC3E}">
        <p14:creationId xmlns:p14="http://schemas.microsoft.com/office/powerpoint/2010/main" val="346626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60355"/>
            <a:ext cx="12192000" cy="1143000"/>
          </a:xfrm>
          <a:solidFill>
            <a:srgbClr val="FFFF00"/>
          </a:solidFill>
          <a:ln w="28575">
            <a:solidFill>
              <a:schemeClr val="tx1"/>
            </a:solidFill>
          </a:ln>
        </p:spPr>
        <p:txBody>
          <a:bodyP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CONCEPTUAL DESIGN OF REMOTE ACCESS INVENTORY MONITORING SYSTEM ENVIRONMENTAL DAMAGES BY TRANSIENT EVENTS</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0" y="10842"/>
            <a:ext cx="12192000" cy="681986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7055" tIns="38527" rIns="77055" bIns="38527" rtlCol="0" anchor="ctr"/>
          <a:lstStyle/>
          <a:p>
            <a:pPr algn="ctr"/>
            <a:endParaRPr lang="en-US" sz="1662"/>
          </a:p>
        </p:txBody>
      </p:sp>
      <p:pic>
        <p:nvPicPr>
          <p:cNvPr id="5" name="Picture 4"/>
          <p:cNvPicPr>
            <a:picLocks noChangeAspect="1"/>
          </p:cNvPicPr>
          <p:nvPr/>
        </p:nvPicPr>
        <p:blipFill>
          <a:blip r:embed="rId2"/>
          <a:stretch>
            <a:fillRect/>
          </a:stretch>
        </p:blipFill>
        <p:spPr>
          <a:xfrm>
            <a:off x="1119115" y="1225572"/>
            <a:ext cx="10385947" cy="5319073"/>
          </a:xfrm>
          <a:prstGeom prst="rect">
            <a:avLst/>
          </a:prstGeom>
        </p:spPr>
      </p:pic>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88</a:t>
            </a:fld>
            <a:endParaRPr lang="en-US" sz="1800" dirty="0"/>
          </a:p>
        </p:txBody>
      </p:sp>
    </p:spTree>
    <p:extLst>
      <p:ext uri="{BB962C8B-B14F-4D97-AF65-F5344CB8AC3E}">
        <p14:creationId xmlns:p14="http://schemas.microsoft.com/office/powerpoint/2010/main" val="204608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2644170"/>
            <a:ext cx="12192000" cy="1569660"/>
          </a:xfrm>
          <a:prstGeom prst="rect">
            <a:avLst/>
          </a:prstGeom>
          <a:solidFill>
            <a:srgbClr val="FFFF00"/>
          </a:solidFill>
          <a:ln w="57150">
            <a:solidFill>
              <a:schemeClr val="tx1"/>
            </a:solidFill>
          </a:ln>
        </p:spPr>
        <p:txBody>
          <a:bodyPr wrap="square" rtlCol="0">
            <a:spAutoFit/>
          </a:bodyPr>
          <a:lstStyle/>
          <a:p>
            <a:pPr algn="ctr"/>
            <a:r>
              <a:rPr lang="en-GB" sz="4800" b="1" dirty="0" smtClean="0">
                <a:latin typeface="Tahoma" panose="020B0604030504040204" pitchFamily="34" charset="0"/>
                <a:ea typeface="Tahoma" panose="020B0604030504040204" pitchFamily="34" charset="0"/>
                <a:cs typeface="Tahoma" panose="020B0604030504040204" pitchFamily="34" charset="0"/>
              </a:rPr>
              <a:t>ENGINEERING MEASURES OF DISASTER CONTROL</a:t>
            </a:r>
            <a:endParaRPr lang="en-GB" sz="4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a:latin typeface="Algerian" pitchFamily="82" charset="0"/>
              </a:rPr>
              <a:t>F</a:t>
            </a:r>
            <a:endParaRPr lang="en-US" sz="13800" dirty="0">
              <a:latin typeface="Algerian" pitchFamily="82" charset="0"/>
            </a:endParaRPr>
          </a:p>
        </p:txBody>
      </p:sp>
    </p:spTree>
    <p:extLst>
      <p:ext uri="{BB962C8B-B14F-4D97-AF65-F5344CB8AC3E}">
        <p14:creationId xmlns:p14="http://schemas.microsoft.com/office/powerpoint/2010/main" val="867321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a:t>
            </a:fld>
            <a:endParaRPr lang="en-US" sz="1800" dirty="0"/>
          </a:p>
        </p:txBody>
      </p:sp>
      <p:sp>
        <p:nvSpPr>
          <p:cNvPr id="7" name="TextBox 6"/>
          <p:cNvSpPr txBox="1"/>
          <p:nvPr/>
        </p:nvSpPr>
        <p:spPr>
          <a:xfrm>
            <a:off x="173182" y="999800"/>
            <a:ext cx="11845636" cy="5827236"/>
          </a:xfrm>
          <a:prstGeom prst="rect">
            <a:avLst/>
          </a:prstGeom>
          <a:noFill/>
        </p:spPr>
        <p:txBody>
          <a:bodyPr wrap="square" rtlCol="0">
            <a:spAutoFit/>
          </a:bodyPr>
          <a:lstStyle/>
          <a:p>
            <a:pPr marL="342900" indent="-342900" algn="just">
              <a:spcAft>
                <a:spcPts val="400"/>
              </a:spcAf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Droughts account for 93.7% of the people affected by disasters (CRED, 2009).</a:t>
            </a:r>
          </a:p>
          <a:p>
            <a:pPr marL="342900" indent="-342900" algn="just">
              <a:spcAft>
                <a:spcPts val="400"/>
              </a:spcAf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During the 2022/2023 season, cyclones </a:t>
            </a:r>
            <a:r>
              <a:rPr lang="en-US" sz="2600" dirty="0" err="1" smtClean="0">
                <a:latin typeface="Times New Roman" panose="02020603050405020304" pitchFamily="18" charset="0"/>
                <a:cs typeface="Times New Roman" panose="02020603050405020304" pitchFamily="18" charset="0"/>
              </a:rPr>
              <a:t>Cheneso</a:t>
            </a:r>
            <a:r>
              <a:rPr lang="en-US" sz="2600" dirty="0" smtClean="0">
                <a:latin typeface="Times New Roman" panose="02020603050405020304" pitchFamily="18" charset="0"/>
                <a:cs typeface="Times New Roman" panose="02020603050405020304" pitchFamily="18" charset="0"/>
              </a:rPr>
              <a:t> and Freddy hit Southern Africa and affected 2.7 million people (EU, 2024) in regions that has about 30 million people experiencing food insecurity.</a:t>
            </a:r>
          </a:p>
          <a:p>
            <a:pPr marL="342900" indent="-342900" algn="just">
              <a:spcAft>
                <a:spcPts val="400"/>
              </a:spcAf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The Natal floods of 1987 killed 506 people and destroyed many rural villages in South Africa (see website)</a:t>
            </a:r>
          </a:p>
          <a:p>
            <a:pPr marL="342900" indent="-342900" algn="just">
              <a:spcAft>
                <a:spcPts val="400"/>
              </a:spcAf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In 1981, severe floods devastated Laingsburg in South Africa and killed about 100 people along with destruction of 184 houses (see website)</a:t>
            </a:r>
          </a:p>
          <a:p>
            <a:pPr marL="342900" indent="-342900" algn="just">
              <a:spcAft>
                <a:spcPts val="400"/>
              </a:spcAft>
              <a:buFont typeface="Wingdings" panose="05000000000000000000" pitchFamily="2" charset="2"/>
              <a:buChar char="§"/>
            </a:pPr>
            <a:r>
              <a:rPr lang="en-US" sz="2600" dirty="0" smtClean="0">
                <a:latin typeface="Times New Roman" panose="02020603050405020304" pitchFamily="18" charset="0"/>
                <a:cs typeface="Times New Roman" panose="02020603050405020304" pitchFamily="18" charset="0"/>
              </a:rPr>
              <a:t>Africa suffered 1,107 floods and droughts between 1990 and 2019, resulting in 43,625 deaths and about US$14 billion in damages to crops, livestock and property (IFC, 2024).</a:t>
            </a:r>
            <a:endParaRPr lang="en-US" sz="1000" b="1" dirty="0" smtClean="0">
              <a:latin typeface="Times New Roman" panose="02020603050405020304" pitchFamily="18" charset="0"/>
              <a:cs typeface="Times New Roman" panose="02020603050405020304" pitchFamily="18" charset="0"/>
            </a:endParaRPr>
          </a:p>
          <a:p>
            <a:pPr algn="just"/>
            <a:r>
              <a:rPr lang="en-US" sz="1400" i="1" dirty="0" err="1" smtClean="0">
                <a:latin typeface="Times New Roman" panose="02020603050405020304" pitchFamily="18" charset="0"/>
                <a:cs typeface="Times New Roman" panose="02020603050405020304" pitchFamily="18" charset="0"/>
              </a:rPr>
              <a:t>Capman</a:t>
            </a:r>
            <a:r>
              <a:rPr lang="en-US" sz="1400" i="1" dirty="0">
                <a:latin typeface="Times New Roman" panose="02020603050405020304" pitchFamily="18" charset="0"/>
                <a:cs typeface="Times New Roman" panose="02020603050405020304" pitchFamily="18" charset="0"/>
              </a:rPr>
              <a:t>, P. and Watling, R. J. 1980. Oil pollution studies in South Africa. South African Journal of Science, Vol. 76, December, pp. 534-535</a:t>
            </a:r>
            <a:r>
              <a:rPr lang="en-US" sz="1400" i="1" dirty="0" smtClean="0">
                <a:latin typeface="Times New Roman" panose="02020603050405020304" pitchFamily="18" charset="0"/>
                <a:cs typeface="Times New Roman" panose="02020603050405020304" pitchFamily="18" charset="0"/>
              </a:rPr>
              <a:t>.</a:t>
            </a:r>
          </a:p>
          <a:p>
            <a:pPr algn="just"/>
            <a:r>
              <a:rPr lang="en-US" sz="1400" i="1" dirty="0">
                <a:latin typeface="Times New Roman" panose="02020603050405020304" pitchFamily="18" charset="0"/>
                <a:cs typeface="Times New Roman" panose="02020603050405020304" pitchFamily="18" charset="0"/>
              </a:rPr>
              <a:t>MSC. 2022. Fish for good-South Africa. Marine Stewardship Council, South Africa. 9 pages.</a:t>
            </a:r>
            <a:endParaRPr lang="en-US" sz="1400" i="1" dirty="0" smtClean="0">
              <a:latin typeface="Times New Roman" panose="02020603050405020304" pitchFamily="18" charset="0"/>
              <a:cs typeface="Times New Roman" panose="02020603050405020304" pitchFamily="18" charset="0"/>
            </a:endParaRPr>
          </a:p>
          <a:p>
            <a:pPr algn="just"/>
            <a:r>
              <a:rPr lang="en-US" sz="1400" i="1" dirty="0" smtClean="0">
                <a:latin typeface="Times New Roman" panose="02020603050405020304" pitchFamily="18" charset="0"/>
                <a:cs typeface="Times New Roman" panose="02020603050405020304" pitchFamily="18" charset="0"/>
              </a:rPr>
              <a:t>CRED. 2009. Center for Research on the Epidemiology of Disasters, South Africa.</a:t>
            </a:r>
          </a:p>
          <a:p>
            <a:pPr algn="just"/>
            <a:r>
              <a:rPr lang="en-US" sz="1400" i="1" dirty="0" smtClean="0">
                <a:latin typeface="Times New Roman" panose="02020603050405020304" pitchFamily="18" charset="0"/>
                <a:cs typeface="Times New Roman" panose="02020603050405020304" pitchFamily="18" charset="0"/>
              </a:rPr>
              <a:t>Website. 2004. </a:t>
            </a:r>
            <a:r>
              <a:rPr lang="en-US" sz="1400" i="1" dirty="0" smtClean="0">
                <a:latin typeface="Times New Roman" panose="02020603050405020304" pitchFamily="18" charset="0"/>
                <a:cs typeface="Times New Roman" panose="02020603050405020304" pitchFamily="18" charset="0"/>
                <a:hlinkClick r:id="rId2"/>
              </a:rPr>
              <a:t>https://briefly.co.za/15459-worst-natural-disasters-south-Africa.html</a:t>
            </a:r>
            <a:r>
              <a:rPr lang="en-US" sz="1400" i="1" dirty="0" smtClean="0">
                <a:latin typeface="Times New Roman" panose="02020603050405020304" pitchFamily="18" charset="0"/>
                <a:cs typeface="Times New Roman" panose="02020603050405020304" pitchFamily="18" charset="0"/>
              </a:rPr>
              <a:t>.</a:t>
            </a:r>
          </a:p>
          <a:p>
            <a:pPr marL="914400" indent="-914400" algn="just"/>
            <a:r>
              <a:rPr lang="en-US" sz="1400" i="1" dirty="0" smtClean="0">
                <a:latin typeface="Times New Roman" panose="02020603050405020304" pitchFamily="18" charset="0"/>
                <a:cs typeface="Times New Roman" panose="02020603050405020304" pitchFamily="18" charset="0"/>
              </a:rPr>
              <a:t>IFC. 2024. adapting to natural disasters in Africa: What’s in it for the private sector? International Finance Corporation, Washington, DC, USA. 8 pages.</a:t>
            </a:r>
            <a:endParaRPr lang="en-US" sz="1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0" y="0"/>
            <a:ext cx="12192000" cy="907941"/>
          </a:xfrm>
          <a:prstGeom prst="rect">
            <a:avLst/>
          </a:prstGeom>
          <a:solidFill>
            <a:srgbClr val="FFFF00"/>
          </a:solidFill>
          <a:ln w="38100">
            <a:solidFill>
              <a:schemeClr val="tx1"/>
            </a:solidFill>
          </a:ln>
        </p:spPr>
        <p:txBody>
          <a:bodyPr wrap="square" rtlCol="0">
            <a:spAutoFit/>
          </a:bodyPr>
          <a:lstStyle/>
          <a:p>
            <a:pPr algn="ctr"/>
            <a:r>
              <a:rPr lang="en-US" sz="2650" b="1" dirty="0" smtClean="0">
                <a:latin typeface="Tahoma" panose="020B0604030504040204" pitchFamily="34" charset="0"/>
                <a:ea typeface="Tahoma" panose="020B0604030504040204" pitchFamily="34" charset="0"/>
                <a:cs typeface="Tahoma" panose="020B0604030504040204" pitchFamily="34" charset="0"/>
              </a:rPr>
              <a:t>A CATALOG OF SOME NATURAL HAZARDS SHOWING THE MOST PREVALENT IN THE SOUTHERN AFRICA/INDIAN OCEAN REGION (2)</a:t>
            </a:r>
            <a:endParaRPr lang="en-US" sz="265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6345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6167"/>
            <a:ext cx="12192000" cy="1200329"/>
          </a:xfrm>
          <a:prstGeom prst="rect">
            <a:avLst/>
          </a:prstGeom>
          <a:solidFill>
            <a:srgbClr val="FFFF00"/>
          </a:solidFill>
          <a:ln w="38100">
            <a:solidFill>
              <a:schemeClr val="tx1"/>
            </a:solidFill>
          </a:ln>
        </p:spPr>
        <p:txBody>
          <a:bodyPr wrap="square" rtlCol="0">
            <a:sp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ADAPTATION TO HAZARDS:</a:t>
            </a:r>
          </a:p>
          <a:p>
            <a:pPr algn="ctr"/>
            <a:r>
              <a:rPr lang="en-GB" sz="1600" b="1" dirty="0">
                <a:solidFill>
                  <a:srgbClr val="FF0000"/>
                </a:solidFill>
                <a:latin typeface="Tahoma" panose="020B0604030504040204" pitchFamily="34" charset="0"/>
                <a:ea typeface="Tahoma" panose="020B0604030504040204" pitchFamily="34" charset="0"/>
                <a:cs typeface="Tahoma" panose="020B0604030504040204" pitchFamily="34" charset="0"/>
              </a:rPr>
              <a:t>EXAMPLE OF SURFACE WATER CONTROL FOR FARMING OR FLOOD MANAGEMENT (RESERVOIR) THAT IS NEEDED TO RESPOND TO WATER QUALITY FLUCTUATIONS IN AKWA IBOM STATE AND OTHER STATES</a:t>
            </a:r>
          </a:p>
        </p:txBody>
      </p:sp>
      <p:pic>
        <p:nvPicPr>
          <p:cNvPr id="9" name="Picture 8" descr="IN1.png"/>
          <p:cNvPicPr>
            <a:picLocks noChangeAspect="1"/>
          </p:cNvPicPr>
          <p:nvPr/>
        </p:nvPicPr>
        <p:blipFill rotWithShape="1">
          <a:blip r:embed="rId2" cstate="print">
            <a:extLst>
              <a:ext uri="{28A0092B-C50C-407E-A947-70E740481C1C}">
                <a14:useLocalDpi xmlns:a14="http://schemas.microsoft.com/office/drawing/2010/main" val="0"/>
              </a:ext>
            </a:extLst>
          </a:blip>
          <a:srcRect l="2474" t="3896" r="2589" b="1298"/>
          <a:stretch/>
        </p:blipFill>
        <p:spPr>
          <a:xfrm>
            <a:off x="2005613" y="1281821"/>
            <a:ext cx="8726465" cy="5486400"/>
          </a:xfrm>
          <a:prstGeom prst="rect">
            <a:avLst/>
          </a:prstGeom>
        </p:spPr>
      </p:pic>
      <p:sp>
        <p:nvSpPr>
          <p:cNvPr id="8" name="TextBox 7"/>
          <p:cNvSpPr txBox="1"/>
          <p:nvPr/>
        </p:nvSpPr>
        <p:spPr>
          <a:xfrm>
            <a:off x="7356988" y="2416428"/>
            <a:ext cx="3003827" cy="923330"/>
          </a:xfrm>
          <a:prstGeom prst="rect">
            <a:avLst/>
          </a:prstGeom>
          <a:noFill/>
          <a:ln w="38100" cmpd="sng">
            <a:solidFill>
              <a:schemeClr val="tx1"/>
            </a:solidFill>
          </a:ln>
        </p:spPr>
        <p:txBody>
          <a:bodyPr wrap="square" rtlCol="0">
            <a:spAutoFit/>
          </a:bodyPr>
          <a:lstStyle/>
          <a:p>
            <a:r>
              <a:rPr lang="en-US" dirty="0"/>
              <a:t>Inyang with a Chinese farmer in Xuzhou, Jiangsu Province </a:t>
            </a:r>
          </a:p>
          <a:p>
            <a:r>
              <a:rPr lang="en-US" dirty="0"/>
              <a:t>in 2003</a:t>
            </a:r>
          </a:p>
        </p:txBody>
      </p:sp>
      <p:sp>
        <p:nvSpPr>
          <p:cNvPr id="2" name="Slide Number Placeholder 1"/>
          <p:cNvSpPr>
            <a:spLocks noGrp="1"/>
          </p:cNvSpPr>
          <p:nvPr>
            <p:ph type="sldNum" sz="quarter" idx="12"/>
          </p:nvPr>
        </p:nvSpPr>
        <p:spPr/>
        <p:txBody>
          <a:bodyPr/>
          <a:lstStyle/>
          <a:p>
            <a:fld id="{44B49888-45F7-45CE-BD68-FFD6770B3254}" type="slidenum">
              <a:rPr lang="en-US" smtClean="0"/>
              <a:t>90</a:t>
            </a:fld>
            <a:endParaRPr lang="en-US"/>
          </a:p>
        </p:txBody>
      </p:sp>
      <p:sp>
        <p:nvSpPr>
          <p:cNvPr id="7" name="Rectangle 6"/>
          <p:cNvSpPr/>
          <p:nvPr/>
        </p:nvSpPr>
        <p:spPr>
          <a:xfrm>
            <a:off x="0" y="10842"/>
            <a:ext cx="12192000" cy="6819862"/>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7055" tIns="38527" rIns="77055" bIns="38527" rtlCol="0" anchor="ctr"/>
          <a:lstStyle/>
          <a:p>
            <a:pPr algn="ctr"/>
            <a:endParaRPr lang="en-US" sz="1662"/>
          </a:p>
        </p:txBody>
      </p:sp>
    </p:spTree>
    <p:extLst>
      <p:ext uri="{BB962C8B-B14F-4D97-AF65-F5344CB8AC3E}">
        <p14:creationId xmlns:p14="http://schemas.microsoft.com/office/powerpoint/2010/main" val="429635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91</a:t>
            </a:fld>
            <a:endParaRPr lang="en-US" sz="1800" dirty="0"/>
          </a:p>
        </p:txBody>
      </p:sp>
      <p:sp>
        <p:nvSpPr>
          <p:cNvPr id="8" name="TextBox 7"/>
          <p:cNvSpPr txBox="1"/>
          <p:nvPr/>
        </p:nvSpPr>
        <p:spPr>
          <a:xfrm>
            <a:off x="0" y="-1"/>
            <a:ext cx="12192000" cy="862213"/>
          </a:xfrm>
          <a:prstGeom prst="rect">
            <a:avLst/>
          </a:prstGeom>
          <a:solidFill>
            <a:srgbClr val="FFFF00"/>
          </a:solidFill>
          <a:ln w="38100">
            <a:solidFill>
              <a:schemeClr val="tx1"/>
            </a:solidFill>
          </a:ln>
        </p:spPr>
        <p:txBody>
          <a:bodyPr wrap="square" rtlCol="0" anchor="ctr">
            <a:noAutofit/>
          </a:bodyPr>
          <a:lstStyle/>
          <a:p>
            <a:pPr algn="ctr"/>
            <a:r>
              <a:rPr lang="en-US" sz="2800" b="1" dirty="0" smtClean="0">
                <a:latin typeface="Tahoma" panose="020B0604030504040204" pitchFamily="34" charset="0"/>
                <a:ea typeface="Tahoma" panose="020B0604030504040204" pitchFamily="34" charset="0"/>
                <a:cs typeface="Tahoma" panose="020B0604030504040204" pitchFamily="34" charset="0"/>
              </a:rPr>
              <a:t>TYPES OF STRESSES INDUCED ON STRUCTURES BY FLOODS </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62151" y="6074127"/>
            <a:ext cx="11667698" cy="646331"/>
          </a:xfrm>
          <a:prstGeom prst="rect">
            <a:avLst/>
          </a:prstGeom>
        </p:spPr>
        <p:txBody>
          <a:bodyPr wrap="square">
            <a:spAutoFit/>
          </a:bodyPr>
          <a:lstStyle/>
          <a:p>
            <a:pPr algn="just"/>
            <a:r>
              <a:rPr lang="en-US" dirty="0"/>
              <a:t>Colorado </a:t>
            </a:r>
            <a:r>
              <a:rPr lang="en-US" dirty="0" err="1"/>
              <a:t>Floodproofing</a:t>
            </a:r>
            <a:r>
              <a:rPr lang="en-US" dirty="0"/>
              <a:t> Manual. October 1986. Colorado Water Conservation Board and Colorado Water Resource Research Institute, Colorado State University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085" y="1185378"/>
            <a:ext cx="11146882" cy="4642215"/>
          </a:xfrm>
          <a:prstGeom prst="rect">
            <a:avLst/>
          </a:prstGeom>
        </p:spPr>
      </p:pic>
    </p:spTree>
    <p:extLst>
      <p:ext uri="{BB962C8B-B14F-4D97-AF65-F5344CB8AC3E}">
        <p14:creationId xmlns:p14="http://schemas.microsoft.com/office/powerpoint/2010/main" val="2384926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92</a:t>
            </a:fld>
            <a:endParaRPr lang="en-US" sz="1800" dirty="0"/>
          </a:p>
        </p:txBody>
      </p:sp>
      <p:sp>
        <p:nvSpPr>
          <p:cNvPr id="8" name="TextBox 7"/>
          <p:cNvSpPr txBox="1"/>
          <p:nvPr/>
        </p:nvSpPr>
        <p:spPr>
          <a:xfrm>
            <a:off x="0" y="-1"/>
            <a:ext cx="12192000" cy="1542198"/>
          </a:xfrm>
          <a:prstGeom prst="rect">
            <a:avLst/>
          </a:prstGeom>
          <a:solidFill>
            <a:srgbClr val="FFFF00"/>
          </a:solidFill>
          <a:ln w="38100">
            <a:solidFill>
              <a:schemeClr val="tx1"/>
            </a:solidFill>
          </a:ln>
        </p:spPr>
        <p:txBody>
          <a:bodyPr wrap="square" rtlCol="0" anchor="ctr">
            <a:no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Tahoma" panose="020B0604030504040204" pitchFamily="34" charset="0"/>
                <a:cs typeface="Tahoma" panose="020B0604030504040204" pitchFamily="34" charset="0"/>
              </a:rPr>
              <a:t>SCALING FLOODS FOR USE IN FLOOD DISASTER MITIGATION (1)</a:t>
            </a:r>
          </a:p>
          <a:p>
            <a:pPr algn="ctr"/>
            <a:r>
              <a:rPr lang="en-US" sz="32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 DESIGN FLOOD</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91067" y="1720840"/>
            <a:ext cx="11905397" cy="5016758"/>
          </a:xfrm>
          <a:prstGeom prst="rect">
            <a:avLst/>
          </a:prstGeom>
        </p:spPr>
        <p:txBody>
          <a:bodyPr wrap="square">
            <a:spAutoFit/>
          </a:bodyPr>
          <a:lstStyle/>
          <a:p>
            <a:pPr algn="just"/>
            <a:r>
              <a:rPr lang="en-US" sz="2500" dirty="0" smtClean="0">
                <a:latin typeface="Times New Roman" panose="02020603050405020304" pitchFamily="18" charset="0"/>
                <a:cs typeface="Times New Roman" panose="02020603050405020304" pitchFamily="18" charset="0"/>
              </a:rPr>
              <a:t>	For flooding of a site by direct precipitation (which is the more common case), the 100-year recurrence interval is usually adopted in flood frequency analyses. Thus, the following two definitions are important.</a:t>
            </a:r>
          </a:p>
          <a:p>
            <a:pPr algn="just"/>
            <a:endParaRPr lang="en-US" sz="2500" dirty="0" smtClean="0">
              <a:latin typeface="Times New Roman" panose="02020603050405020304" pitchFamily="18" charset="0"/>
              <a:cs typeface="Times New Roman" panose="02020603050405020304" pitchFamily="18" charset="0"/>
            </a:endParaRPr>
          </a:p>
          <a:p>
            <a:pPr marL="285750" indent="-285750" algn="just">
              <a:spcAft>
                <a:spcPts val="1200"/>
              </a:spcAft>
              <a:buFont typeface="Wingdings" panose="05000000000000000000" pitchFamily="2" charset="2"/>
              <a:buChar char="§"/>
            </a:pPr>
            <a:r>
              <a:rPr lang="en-US" sz="2500" dirty="0" smtClean="0">
                <a:latin typeface="Times New Roman" panose="02020603050405020304" pitchFamily="18" charset="0"/>
                <a:cs typeface="Times New Roman" panose="02020603050405020304" pitchFamily="18" charset="0"/>
              </a:rPr>
              <a:t>The 100-year flood is a flood that has one percent chance of being equaled or exceeded in any given year</a:t>
            </a:r>
          </a:p>
          <a:p>
            <a:pPr marL="285750" indent="-285750" algn="just">
              <a:spcAft>
                <a:spcPts val="1200"/>
              </a:spcAft>
              <a:buFont typeface="Wingdings" panose="05000000000000000000" pitchFamily="2" charset="2"/>
              <a:buChar char="§"/>
            </a:pPr>
            <a:r>
              <a:rPr lang="en-US" sz="2500" dirty="0" smtClean="0">
                <a:latin typeface="Times New Roman" panose="02020603050405020304" pitchFamily="18" charset="0"/>
                <a:cs typeface="Times New Roman" panose="02020603050405020304" pitchFamily="18" charset="0"/>
              </a:rPr>
              <a:t>A 100-year flood plain is an area that is susceptible to a one percent or greater chance of being flooded in any given year from any source. </a:t>
            </a:r>
          </a:p>
          <a:p>
            <a:pPr algn="just"/>
            <a:endParaRPr lang="en-US" sz="2500" dirty="0" smtClean="0">
              <a:latin typeface="Times New Roman" panose="02020603050405020304" pitchFamily="18" charset="0"/>
              <a:cs typeface="Times New Roman" panose="02020603050405020304" pitchFamily="18" charset="0"/>
            </a:endParaRPr>
          </a:p>
          <a:p>
            <a:pPr algn="just"/>
            <a:r>
              <a:rPr lang="en-US" sz="2500" dirty="0" smtClean="0">
                <a:latin typeface="Times New Roman" panose="02020603050405020304" pitchFamily="18" charset="0"/>
                <a:cs typeface="Times New Roman" panose="02020603050405020304" pitchFamily="18" charset="0"/>
              </a:rPr>
              <a:t>	The 100-year flood occurs on the average, once in 100 years. The 500-year flood occurs on the average, once in 500 years. Thus, the 500-year flood has a 1/500 chance of occurrence in any given year.</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8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93</a:t>
            </a:fld>
            <a:endParaRPr lang="en-US" sz="1800" dirty="0"/>
          </a:p>
        </p:txBody>
      </p:sp>
      <p:sp>
        <p:nvSpPr>
          <p:cNvPr id="8" name="TextBox 7"/>
          <p:cNvSpPr txBox="1"/>
          <p:nvPr/>
        </p:nvSpPr>
        <p:spPr>
          <a:xfrm>
            <a:off x="0" y="-1"/>
            <a:ext cx="12192000" cy="1542198"/>
          </a:xfrm>
          <a:prstGeom prst="rect">
            <a:avLst/>
          </a:prstGeom>
          <a:solidFill>
            <a:srgbClr val="FFFF00"/>
          </a:solidFill>
          <a:ln w="38100">
            <a:solidFill>
              <a:schemeClr val="tx1"/>
            </a:solidFill>
          </a:ln>
        </p:spPr>
        <p:txBody>
          <a:bodyPr wrap="square" rtlCol="0" anchor="ctr">
            <a:no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Tahoma" panose="020B0604030504040204" pitchFamily="34" charset="0"/>
                <a:cs typeface="Tahoma" panose="020B0604030504040204" pitchFamily="34" charset="0"/>
              </a:rPr>
              <a:t>SCALING FLOODS FOR USE IN FLOOD DISASTER MITIGATION (2)</a:t>
            </a:r>
          </a:p>
          <a:p>
            <a:pPr algn="ctr"/>
            <a:r>
              <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rPr>
              <a:t>B</a:t>
            </a:r>
            <a:r>
              <a:rPr lang="en-US" sz="29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PROBABILITY OF OCCURRENCE OF THE DESIGN FLOOD</a:t>
            </a:r>
            <a:endParaRPr lang="en-US" sz="29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1668716"/>
            <a:ext cx="11905397" cy="5093702"/>
          </a:xfrm>
          <a:prstGeom prst="rect">
            <a:avLst/>
          </a:prstGeom>
        </p:spPr>
        <p:txBody>
          <a:bodyPr wrap="square">
            <a:spAutoFit/>
          </a:bodyPr>
          <a:lstStyle/>
          <a:p>
            <a:pPr algn="just"/>
            <a:r>
              <a:rPr lang="en-US" sz="2500" dirty="0" smtClean="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P </a:t>
            </a:r>
            <a:r>
              <a:rPr lang="en-US" sz="2800" b="1" dirty="0">
                <a:latin typeface="Times New Roman" panose="02020603050405020304" pitchFamily="18" charset="0"/>
                <a:cs typeface="Times New Roman" panose="02020603050405020304" pitchFamily="18" charset="0"/>
              </a:rPr>
              <a:t>= 1/T </a:t>
            </a:r>
            <a:endParaRPr lang="en-US" sz="2800" b="1" dirty="0" smtClean="0">
              <a:latin typeface="Times New Roman" panose="02020603050405020304" pitchFamily="18" charset="0"/>
              <a:cs typeface="Times New Roman" panose="02020603050405020304" pitchFamily="18" charset="0"/>
            </a:endParaRPr>
          </a:p>
          <a:p>
            <a:pPr algn="just"/>
            <a:endParaRPr lang="en-US" sz="1500" dirty="0">
              <a:latin typeface="Times New Roman" panose="02020603050405020304" pitchFamily="18" charset="0"/>
              <a:cs typeface="Times New Roman" panose="02020603050405020304" pitchFamily="18" charset="0"/>
            </a:endParaRPr>
          </a:p>
          <a:p>
            <a:pPr algn="just"/>
            <a:r>
              <a:rPr lang="en-US" sz="2500" dirty="0" smtClean="0">
                <a:latin typeface="Times New Roman" panose="02020603050405020304" pitchFamily="18" charset="0"/>
                <a:cs typeface="Times New Roman" panose="02020603050405020304" pitchFamily="18" charset="0"/>
              </a:rPr>
              <a:t>		P </a:t>
            </a:r>
            <a:r>
              <a:rPr lang="en-US" sz="2500" dirty="0">
                <a:latin typeface="Times New Roman" panose="02020603050405020304" pitchFamily="18" charset="0"/>
                <a:cs typeface="Times New Roman" panose="02020603050405020304" pitchFamily="18" charset="0"/>
              </a:rPr>
              <a:t>= Probability of </a:t>
            </a:r>
            <a:r>
              <a:rPr lang="en-US" sz="2500" dirty="0" smtClean="0">
                <a:latin typeface="Times New Roman" panose="02020603050405020304" pitchFamily="18" charset="0"/>
                <a:cs typeface="Times New Roman" panose="02020603050405020304" pitchFamily="18" charset="0"/>
              </a:rPr>
              <a:t>occurrence </a:t>
            </a:r>
            <a:r>
              <a:rPr lang="en-US" sz="2500" dirty="0">
                <a:latin typeface="Times New Roman" panose="02020603050405020304" pitchFamily="18" charset="0"/>
                <a:cs typeface="Times New Roman" panose="02020603050405020304" pitchFamily="18" charset="0"/>
              </a:rPr>
              <a:t>of a flood of specified magnitude in one year </a:t>
            </a:r>
            <a:endParaRPr lang="en-US" sz="2500" dirty="0" smtClean="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	T </a:t>
            </a:r>
            <a:r>
              <a:rPr lang="en-US" sz="2500" dirty="0">
                <a:latin typeface="Times New Roman" panose="02020603050405020304" pitchFamily="18" charset="0"/>
                <a:cs typeface="Times New Roman" panose="02020603050405020304" pitchFamily="18" charset="0"/>
              </a:rPr>
              <a:t>= Return period (recurrence interval) of the flood (years) </a:t>
            </a:r>
            <a:endParaRPr lang="en-US" sz="2500" dirty="0" smtClean="0">
              <a:latin typeface="Times New Roman" panose="02020603050405020304" pitchFamily="18" charset="0"/>
              <a:cs typeface="Times New Roman" panose="02020603050405020304" pitchFamily="18" charset="0"/>
            </a:endParaRPr>
          </a:p>
          <a:p>
            <a:pPr algn="just"/>
            <a:endParaRPr lang="en-US" sz="2500" dirty="0">
              <a:latin typeface="Times New Roman" panose="02020603050405020304" pitchFamily="18" charset="0"/>
              <a:cs typeface="Times New Roman" panose="02020603050405020304" pitchFamily="18" charset="0"/>
            </a:endParaRPr>
          </a:p>
          <a:p>
            <a:pPr algn="just">
              <a:spcBef>
                <a:spcPts val="600"/>
              </a:spcBef>
            </a:pPr>
            <a:r>
              <a:rPr lang="en-US" sz="2500" dirty="0" smtClean="0">
                <a:latin typeface="Times New Roman" panose="02020603050405020304" pitchFamily="18" charset="0"/>
                <a:cs typeface="Times New Roman" panose="02020603050405020304" pitchFamily="18" charset="0"/>
              </a:rPr>
              <a:t>	R = 1 - P(0</a:t>
            </a:r>
            <a:r>
              <a:rPr lang="en-US" sz="2500" dirty="0">
                <a:latin typeface="Times New Roman" panose="02020603050405020304" pitchFamily="18" charset="0"/>
                <a:cs typeface="Times New Roman" panose="02020603050405020304" pitchFamily="18" charset="0"/>
              </a:rPr>
              <a:t>) </a:t>
            </a:r>
          </a:p>
          <a:p>
            <a:pPr marL="1651000" indent="-682625" algn="just">
              <a:spcBef>
                <a:spcPts val="600"/>
              </a:spcBef>
            </a:pPr>
            <a:r>
              <a:rPr lang="en-US" sz="2500" dirty="0" smtClean="0">
                <a:latin typeface="Times New Roman" panose="02020603050405020304" pitchFamily="18" charset="0"/>
                <a:cs typeface="Times New Roman" panose="02020603050405020304" pitchFamily="18" charset="0"/>
              </a:rPr>
              <a:t>R </a:t>
            </a:r>
            <a:r>
              <a:rPr lang="en-US" sz="2500" dirty="0">
                <a:latin typeface="Times New Roman" panose="02020603050405020304" pitchFamily="18" charset="0"/>
                <a:cs typeface="Times New Roman" panose="02020603050405020304" pitchFamily="18" charset="0"/>
              </a:rPr>
              <a:t>= Risk = probability of occurrence of floods of that magnitude during a number of years, n</a:t>
            </a:r>
            <a:r>
              <a:rPr lang="en-US" sz="2500" dirty="0" smtClean="0">
                <a:latin typeface="Times New Roman" panose="02020603050405020304" pitchFamily="18" charset="0"/>
                <a:cs typeface="Times New Roman" panose="02020603050405020304" pitchFamily="18" charset="0"/>
              </a:rPr>
              <a:t>.</a:t>
            </a:r>
          </a:p>
          <a:p>
            <a:pPr marL="1719263" indent="-750888" algn="just">
              <a:spcBef>
                <a:spcPts val="600"/>
              </a:spcBef>
            </a:pPr>
            <a:r>
              <a:rPr lang="en-US" sz="2500" dirty="0" smtClean="0">
                <a:latin typeface="Times New Roman" panose="02020603050405020304" pitchFamily="18" charset="0"/>
                <a:cs typeface="Times New Roman" panose="02020603050405020304" pitchFamily="18" charset="0"/>
              </a:rPr>
              <a:t>P(0) = </a:t>
            </a:r>
            <a:r>
              <a:rPr lang="en-US" sz="2500" dirty="0">
                <a:latin typeface="Times New Roman" panose="02020603050405020304" pitchFamily="18" charset="0"/>
                <a:cs typeface="Times New Roman" panose="02020603050405020304" pitchFamily="18" charset="0"/>
              </a:rPr>
              <a:t>Probability of no occurrence of floods of the magnitude during a number of years, n. </a:t>
            </a:r>
            <a:endParaRPr lang="en-US" sz="2500" dirty="0" smtClean="0">
              <a:latin typeface="Times New Roman" panose="02020603050405020304" pitchFamily="18" charset="0"/>
              <a:cs typeface="Times New Roman" panose="02020603050405020304" pitchFamily="18" charset="0"/>
            </a:endParaRPr>
          </a:p>
          <a:p>
            <a:pPr algn="just">
              <a:spcBef>
                <a:spcPts val="600"/>
              </a:spcBef>
            </a:pPr>
            <a:r>
              <a:rPr lang="en-US" sz="2500" dirty="0" smtClean="0">
                <a:latin typeface="Times New Roman" panose="02020603050405020304" pitchFamily="18" charset="0"/>
                <a:cs typeface="Times New Roman" panose="02020603050405020304" pitchFamily="18" charset="0"/>
              </a:rPr>
              <a:t>	P(0) = </a:t>
            </a:r>
            <a:r>
              <a:rPr lang="en-US" sz="2500" dirty="0">
                <a:latin typeface="Times New Roman" panose="02020603050405020304" pitchFamily="18" charset="0"/>
                <a:cs typeface="Times New Roman" panose="02020603050405020304" pitchFamily="18" charset="0"/>
              </a:rPr>
              <a:t>(1 - </a:t>
            </a:r>
            <a:r>
              <a:rPr lang="en-US" sz="2500" dirty="0" smtClean="0">
                <a:latin typeface="Times New Roman" panose="02020603050405020304" pitchFamily="18" charset="0"/>
                <a:cs typeface="Times New Roman" panose="02020603050405020304" pitchFamily="18" charset="0"/>
              </a:rPr>
              <a:t>p)</a:t>
            </a:r>
            <a:r>
              <a:rPr lang="en-US" sz="2500" baseline="30000" dirty="0" smtClean="0">
                <a:latin typeface="Times New Roman" panose="02020603050405020304" pitchFamily="18" charset="0"/>
                <a:cs typeface="Times New Roman" panose="02020603050405020304" pitchFamily="18" charset="0"/>
              </a:rPr>
              <a:t>n</a:t>
            </a:r>
            <a:r>
              <a:rPr lang="en-US" sz="2500" dirty="0" smtClean="0">
                <a:latin typeface="Times New Roman" panose="02020603050405020304" pitchFamily="18" charset="0"/>
                <a:cs typeface="Times New Roman" panose="02020603050405020304" pitchFamily="18" charset="0"/>
              </a:rPr>
              <a:t> </a:t>
            </a:r>
          </a:p>
          <a:p>
            <a:pPr algn="just">
              <a:spcBef>
                <a:spcPts val="600"/>
              </a:spcBef>
            </a:pPr>
            <a:r>
              <a:rPr lang="en-US" sz="2500" dirty="0">
                <a:latin typeface="Times New Roman" panose="02020603050405020304" pitchFamily="18" charset="0"/>
                <a:cs typeface="Times New Roman" panose="02020603050405020304" pitchFamily="18" charset="0"/>
              </a:rPr>
              <a:t>	</a:t>
            </a:r>
            <a:r>
              <a:rPr lang="en-US" sz="2500" dirty="0" smtClean="0">
                <a:latin typeface="Times New Roman" panose="02020603050405020304" pitchFamily="18" charset="0"/>
                <a:cs typeface="Times New Roman" panose="02020603050405020304" pitchFamily="18" charset="0"/>
              </a:rPr>
              <a:t>R = 1 - [1 - (</a:t>
            </a:r>
            <a:r>
              <a:rPr lang="en-US" sz="2500" dirty="0">
                <a:latin typeface="Times New Roman" panose="02020603050405020304" pitchFamily="18" charset="0"/>
                <a:cs typeface="Times New Roman" panose="02020603050405020304" pitchFamily="18" charset="0"/>
              </a:rPr>
              <a:t>1/T</a:t>
            </a:r>
            <a:r>
              <a:rPr lang="en-US" sz="2500" dirty="0" smtClean="0">
                <a:latin typeface="Times New Roman" panose="02020603050405020304" pitchFamily="18" charset="0"/>
                <a:cs typeface="Times New Roman" panose="02020603050405020304" pitchFamily="18" charset="0"/>
              </a:rPr>
              <a:t>)]</a:t>
            </a:r>
            <a:r>
              <a:rPr lang="en-US" sz="2500" baseline="30000" dirty="0" smtClean="0">
                <a:latin typeface="Times New Roman" panose="02020603050405020304" pitchFamily="18" charset="0"/>
                <a:cs typeface="Times New Roman" panose="02020603050405020304" pitchFamily="18" charset="0"/>
              </a:rPr>
              <a:t>n</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12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94</a:t>
            </a:fld>
            <a:endParaRPr lang="en-US" sz="1800" dirty="0"/>
          </a:p>
        </p:txBody>
      </p:sp>
      <p:sp>
        <p:nvSpPr>
          <p:cNvPr id="8" name="TextBox 7"/>
          <p:cNvSpPr txBox="1"/>
          <p:nvPr/>
        </p:nvSpPr>
        <p:spPr>
          <a:xfrm>
            <a:off x="0" y="-1"/>
            <a:ext cx="12192000" cy="1392073"/>
          </a:xfrm>
          <a:prstGeom prst="rect">
            <a:avLst/>
          </a:prstGeom>
          <a:solidFill>
            <a:srgbClr val="FFFF00"/>
          </a:solidFill>
          <a:ln w="38100">
            <a:solidFill>
              <a:schemeClr val="tx1"/>
            </a:solidFill>
          </a:ln>
        </p:spPr>
        <p:txBody>
          <a:bodyPr wrap="square" rtlCol="0" anchor="ctr">
            <a:no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	</a:t>
            </a:r>
            <a:r>
              <a:rPr lang="en-US" sz="3200" b="1" dirty="0" smtClean="0">
                <a:latin typeface="Tahoma" panose="020B0604030504040204" pitchFamily="34" charset="0"/>
                <a:ea typeface="Tahoma" panose="020B0604030504040204" pitchFamily="34" charset="0"/>
                <a:cs typeface="Tahoma" panose="020B0604030504040204" pitchFamily="34" charset="0"/>
              </a:rPr>
              <a:t>SCALING FLOODS FOR USE IN FLOOD DISASTER MITIGATION (3)</a:t>
            </a:r>
          </a:p>
          <a:p>
            <a:pPr algn="ctr"/>
            <a:r>
              <a:rPr lang="en-US" sz="28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 COMPUTING WITH A HYPOTHETICAL FLOOD</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43301" y="1575620"/>
            <a:ext cx="11905397" cy="5098832"/>
          </a:xfrm>
          <a:prstGeom prst="rect">
            <a:avLst/>
          </a:prstGeom>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	The equation below can be used to assess the risk that a facility or area will be impacted by at least a flood of a given magnitude.</a:t>
            </a:r>
          </a:p>
          <a:p>
            <a:pPr algn="just"/>
            <a:r>
              <a:rPr lang="en-US" sz="2000" dirty="0" smtClean="0">
                <a:latin typeface="Times New Roman" panose="02020603050405020304" pitchFamily="18" charset="0"/>
                <a:cs typeface="Times New Roman" panose="02020603050405020304" pitchFamily="18" charset="0"/>
              </a:rPr>
              <a:t>	Consider </a:t>
            </a:r>
            <a:r>
              <a:rPr lang="en-US" sz="2000" dirty="0">
                <a:latin typeface="Times New Roman" panose="02020603050405020304" pitchFamily="18" charset="0"/>
                <a:cs typeface="Times New Roman" panose="02020603050405020304" pitchFamily="18" charset="0"/>
              </a:rPr>
              <a:t>a landfill with a specified service life of 120 years located in a 100-year flood plain. The risk that it will be impacted by at least one 100-year flood during its service life can be computed as </a:t>
            </a:r>
            <a:r>
              <a:rPr lang="en-US" sz="2000" dirty="0" smtClean="0">
                <a:latin typeface="Times New Roman" panose="02020603050405020304" pitchFamily="18" charset="0"/>
                <a:cs typeface="Times New Roman" panose="02020603050405020304" pitchFamily="18" charset="0"/>
              </a:rPr>
              <a:t>follows:</a:t>
            </a:r>
          </a:p>
          <a:p>
            <a:pPr algn="just">
              <a:spcBef>
                <a:spcPts val="400"/>
              </a:spcBef>
            </a:pPr>
            <a:r>
              <a:rPr lang="en-US" sz="2000" dirty="0" smtClean="0">
                <a:latin typeface="Times New Roman" panose="02020603050405020304" pitchFamily="18" charset="0"/>
                <a:cs typeface="Times New Roman" panose="02020603050405020304" pitchFamily="18" charset="0"/>
              </a:rPr>
              <a:t>	T </a:t>
            </a:r>
            <a:r>
              <a:rPr lang="en-US" sz="2000" dirty="0">
                <a:latin typeface="Times New Roman" panose="02020603050405020304" pitchFamily="18" charset="0"/>
                <a:cs typeface="Times New Roman" panose="02020603050405020304" pitchFamily="18" charset="0"/>
              </a:rPr>
              <a:t>= 100 years </a:t>
            </a:r>
            <a:endParaRPr lang="en-US" sz="2000" dirty="0" smtClean="0">
              <a:latin typeface="Times New Roman" panose="02020603050405020304" pitchFamily="18" charset="0"/>
              <a:cs typeface="Times New Roman" panose="02020603050405020304" pitchFamily="18" charset="0"/>
            </a:endParaRPr>
          </a:p>
          <a:p>
            <a:pPr algn="just">
              <a:spcBef>
                <a:spcPts val="400"/>
              </a:spcBef>
            </a:pPr>
            <a:r>
              <a:rPr lang="en-US" sz="2000" dirty="0" smtClean="0">
                <a:latin typeface="Times New Roman" panose="02020603050405020304" pitchFamily="18" charset="0"/>
                <a:cs typeface="Times New Roman" panose="02020603050405020304" pitchFamily="18" charset="0"/>
              </a:rPr>
              <a:t>	P </a:t>
            </a:r>
            <a:r>
              <a:rPr lang="en-US" sz="2000" dirty="0">
                <a:latin typeface="Times New Roman" panose="02020603050405020304" pitchFamily="18" charset="0"/>
                <a:cs typeface="Times New Roman" panose="02020603050405020304" pitchFamily="18" charset="0"/>
              </a:rPr>
              <a:t>= 1/T </a:t>
            </a:r>
            <a:r>
              <a:rPr lang="en-US" sz="2000" dirty="0" smtClean="0">
                <a:latin typeface="Times New Roman" panose="02020603050405020304" pitchFamily="18" charset="0"/>
                <a:cs typeface="Times New Roman" panose="02020603050405020304" pitchFamily="18" charset="0"/>
              </a:rPr>
              <a:t> = 1/100 </a:t>
            </a:r>
            <a:r>
              <a:rPr lang="en-US" sz="2000" dirty="0">
                <a:latin typeface="Times New Roman" panose="02020603050405020304" pitchFamily="18" charset="0"/>
                <a:cs typeface="Times New Roman" panose="02020603050405020304" pitchFamily="18" charset="0"/>
              </a:rPr>
              <a:t>= 0.01 </a:t>
            </a:r>
            <a:endParaRPr lang="en-US" sz="2000" dirty="0" smtClean="0">
              <a:latin typeface="Times New Roman" panose="02020603050405020304" pitchFamily="18" charset="0"/>
              <a:cs typeface="Times New Roman" panose="02020603050405020304" pitchFamily="18" charset="0"/>
            </a:endParaRPr>
          </a:p>
          <a:p>
            <a:pPr algn="just">
              <a:spcBef>
                <a:spcPts val="400"/>
              </a:spcBef>
            </a:pPr>
            <a:r>
              <a:rPr lang="en-US" sz="2000" dirty="0" smtClean="0">
                <a:latin typeface="Times New Roman" panose="02020603050405020304" pitchFamily="18" charset="0"/>
                <a:cs typeface="Times New Roman" panose="02020603050405020304" pitchFamily="18" charset="0"/>
              </a:rPr>
              <a:t>	n </a:t>
            </a:r>
            <a:r>
              <a:rPr lang="en-US" sz="2000" dirty="0">
                <a:latin typeface="Times New Roman" panose="02020603050405020304" pitchFamily="18" charset="0"/>
                <a:cs typeface="Times New Roman" panose="02020603050405020304" pitchFamily="18" charset="0"/>
              </a:rPr>
              <a:t>= 120 years </a:t>
            </a:r>
            <a:endParaRPr lang="en-US" sz="2000" dirty="0" smtClean="0">
              <a:latin typeface="Times New Roman" panose="02020603050405020304" pitchFamily="18" charset="0"/>
              <a:cs typeface="Times New Roman" panose="02020603050405020304" pitchFamily="18" charset="0"/>
            </a:endParaRPr>
          </a:p>
          <a:p>
            <a:pPr algn="just">
              <a:spcBef>
                <a:spcPts val="400"/>
              </a:spcBef>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R</a:t>
            </a:r>
            <a:r>
              <a:rPr lang="en-US" sz="2000" baseline="-25000" dirty="0" smtClean="0">
                <a:latin typeface="Times New Roman" panose="02020603050405020304" pitchFamily="18" charset="0"/>
                <a:cs typeface="Times New Roman" panose="02020603050405020304" pitchFamily="18" charset="0"/>
              </a:rPr>
              <a:t>100</a:t>
            </a:r>
            <a:r>
              <a:rPr lang="en-US" sz="2000" dirty="0" smtClean="0">
                <a:latin typeface="Times New Roman" panose="02020603050405020304" pitchFamily="18" charset="0"/>
                <a:cs typeface="Times New Roman" panose="02020603050405020304" pitchFamily="18" charset="0"/>
              </a:rPr>
              <a:t> = 1 - (</a:t>
            </a:r>
            <a:r>
              <a:rPr lang="en-US" sz="2000" dirty="0">
                <a:latin typeface="Times New Roman" panose="02020603050405020304" pitchFamily="18" charset="0"/>
                <a:cs typeface="Times New Roman" panose="02020603050405020304" pitchFamily="18" charset="0"/>
              </a:rPr>
              <a:t>1-0.01)</a:t>
            </a:r>
            <a:r>
              <a:rPr lang="en-US" sz="2000" baseline="30000" dirty="0">
                <a:latin typeface="Times New Roman" panose="02020603050405020304" pitchFamily="18" charset="0"/>
                <a:cs typeface="Times New Roman" panose="02020603050405020304" pitchFamily="18" charset="0"/>
              </a:rPr>
              <a:t>120 </a:t>
            </a:r>
            <a:endParaRPr lang="en-US" sz="2000" baseline="30000" dirty="0" smtClean="0">
              <a:latin typeface="Times New Roman" panose="02020603050405020304" pitchFamily="18" charset="0"/>
              <a:cs typeface="Times New Roman" panose="02020603050405020304" pitchFamily="18" charset="0"/>
            </a:endParaRPr>
          </a:p>
          <a:p>
            <a:pPr algn="just">
              <a:spcBef>
                <a:spcPts val="400"/>
              </a:spcBef>
            </a:pPr>
            <a:r>
              <a:rPr lang="en-US" sz="2000" dirty="0" smtClean="0">
                <a:latin typeface="Times New Roman" panose="02020603050405020304" pitchFamily="18" charset="0"/>
                <a:cs typeface="Times New Roman" panose="02020603050405020304" pitchFamily="18" charset="0"/>
              </a:rPr>
              <a:t>	R</a:t>
            </a:r>
            <a:r>
              <a:rPr lang="en-US" sz="2000" baseline="-25000" dirty="0" smtClean="0">
                <a:latin typeface="Times New Roman" panose="02020603050405020304" pitchFamily="18" charset="0"/>
                <a:cs typeface="Times New Roman" panose="02020603050405020304" pitchFamily="18" charset="0"/>
              </a:rPr>
              <a:t>100</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1 - 0.2993 = 0.701</a:t>
            </a:r>
          </a:p>
          <a:p>
            <a:pPr algn="just"/>
            <a:endParaRPr lang="en-US" sz="1000" dirty="0" smtClean="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	Therefore</a:t>
            </a:r>
            <a:r>
              <a:rPr lang="en-US" sz="2000" dirty="0">
                <a:latin typeface="Times New Roman" panose="02020603050405020304" pitchFamily="18" charset="0"/>
                <a:cs typeface="Times New Roman" panose="02020603050405020304" pitchFamily="18" charset="0"/>
              </a:rPr>
              <a:t>, the risk that the facility will be impacted is approximately 70%. As the return period approaches the service life (</a:t>
            </a:r>
            <a:r>
              <a:rPr lang="en-US" sz="2000" dirty="0" err="1">
                <a:latin typeface="Times New Roman" panose="02020603050405020304" pitchFamily="18" charset="0"/>
                <a:cs typeface="Times New Roman" panose="02020603050405020304" pitchFamily="18" charset="0"/>
              </a:rPr>
              <a:t>T→n</a:t>
            </a:r>
            <a:r>
              <a:rPr lang="en-US" sz="2000" dirty="0">
                <a:latin typeface="Times New Roman" panose="02020603050405020304" pitchFamily="18" charset="0"/>
                <a:cs typeface="Times New Roman" panose="02020603050405020304" pitchFamily="18" charset="0"/>
              </a:rPr>
              <a:t>), equation 2.1-3 can be approximated as </a:t>
            </a:r>
            <a:r>
              <a:rPr lang="en-US" sz="2000" dirty="0" smtClean="0">
                <a:latin typeface="Times New Roman" panose="02020603050405020304" pitchFamily="18" charset="0"/>
                <a:cs typeface="Times New Roman" panose="02020603050405020304" pitchFamily="18" charset="0"/>
              </a:rPr>
              <a:t>follows:</a:t>
            </a:r>
          </a:p>
          <a:p>
            <a:pPr algn="just">
              <a:spcBef>
                <a:spcPts val="400"/>
              </a:spcBef>
            </a:pPr>
            <a:r>
              <a:rPr lang="en-US" sz="2000" dirty="0" smtClean="0">
                <a:latin typeface="Times New Roman" panose="02020603050405020304" pitchFamily="18" charset="0"/>
                <a:cs typeface="Times New Roman" panose="02020603050405020304" pitchFamily="18" charset="0"/>
              </a:rPr>
              <a:t>	P(0) = e</a:t>
            </a:r>
            <a:r>
              <a:rPr lang="en-US" sz="2000" baseline="30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0.368 </a:t>
            </a:r>
            <a:endParaRPr lang="en-US" sz="2000" dirty="0" smtClean="0">
              <a:latin typeface="Times New Roman" panose="02020603050405020304" pitchFamily="18" charset="0"/>
              <a:cs typeface="Times New Roman" panose="02020603050405020304" pitchFamily="18" charset="0"/>
            </a:endParaRPr>
          </a:p>
          <a:p>
            <a:pPr algn="just">
              <a:spcBef>
                <a:spcPts val="400"/>
              </a:spcBef>
            </a:pPr>
            <a:r>
              <a:rPr lang="en-US" sz="2000" dirty="0" smtClean="0">
                <a:latin typeface="Times New Roman" panose="02020603050405020304" pitchFamily="18" charset="0"/>
                <a:cs typeface="Times New Roman" panose="02020603050405020304" pitchFamily="18" charset="0"/>
              </a:rPr>
              <a:t>	R </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1 - P(0) = 1 - 0.368 = </a:t>
            </a:r>
            <a:r>
              <a:rPr lang="en-US" sz="2000" dirty="0">
                <a:latin typeface="Times New Roman" panose="02020603050405020304" pitchFamily="18" charset="0"/>
                <a:cs typeface="Times New Roman" panose="02020603050405020304" pitchFamily="18" charset="0"/>
              </a:rPr>
              <a:t>0.632 </a:t>
            </a:r>
            <a:endParaRPr lang="en-US" sz="2000" dirty="0" smtClean="0">
              <a:latin typeface="Times New Roman" panose="02020603050405020304" pitchFamily="18" charset="0"/>
              <a:cs typeface="Times New Roman" panose="02020603050405020304" pitchFamily="18" charset="0"/>
            </a:endParaRPr>
          </a:p>
          <a:p>
            <a:pPr algn="just"/>
            <a:endParaRPr lang="en-US" sz="1200" dirty="0">
              <a:latin typeface="Times New Roman" panose="02020603050405020304" pitchFamily="18" charset="0"/>
              <a:cs typeface="Times New Roman" panose="02020603050405020304" pitchFamily="18" charset="0"/>
            </a:endParaRPr>
          </a:p>
          <a:p>
            <a:pPr algn="just"/>
            <a:r>
              <a:rPr lang="en-US" sz="2000" dirty="0" smtClean="0">
                <a:latin typeface="Times New Roman" panose="02020603050405020304" pitchFamily="18" charset="0"/>
                <a:cs typeface="Times New Roman" panose="02020603050405020304" pitchFamily="18" charset="0"/>
              </a:rPr>
              <a:t>This </a:t>
            </a:r>
            <a:r>
              <a:rPr lang="en-US" sz="2000" dirty="0">
                <a:latin typeface="Times New Roman" panose="02020603050405020304" pitchFamily="18" charset="0"/>
                <a:cs typeface="Times New Roman" panose="02020603050405020304" pitchFamily="18" charset="0"/>
              </a:rPr>
              <a:t>implies that the probability that an x-year flood will occur in x-years is about two thirds.</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8008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95</a:t>
            </a:fld>
            <a:endParaRPr lang="en-US" sz="1800" dirty="0"/>
          </a:p>
        </p:txBody>
      </p:sp>
      <p:sp>
        <p:nvSpPr>
          <p:cNvPr id="8" name="TextBox 7"/>
          <p:cNvSpPr txBox="1"/>
          <p:nvPr/>
        </p:nvSpPr>
        <p:spPr>
          <a:xfrm>
            <a:off x="0" y="-1"/>
            <a:ext cx="12192000" cy="862213"/>
          </a:xfrm>
          <a:prstGeom prst="rect">
            <a:avLst/>
          </a:prstGeom>
          <a:solidFill>
            <a:srgbClr val="FFFF00"/>
          </a:solidFill>
          <a:ln w="38100">
            <a:solidFill>
              <a:schemeClr val="tx1"/>
            </a:solidFill>
          </a:ln>
        </p:spPr>
        <p:txBody>
          <a:bodyPr wrap="square" rtlCol="0" anchor="ctr">
            <a:no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RIVERBANK AND SEA SHORE STABILIZATION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75799" y="6115071"/>
            <a:ext cx="11667698" cy="646331"/>
          </a:xfrm>
          <a:prstGeom prst="rect">
            <a:avLst/>
          </a:prstGeom>
        </p:spPr>
        <p:txBody>
          <a:bodyPr wrap="square">
            <a:spAutoFit/>
          </a:bodyPr>
          <a:lstStyle/>
          <a:p>
            <a:pPr algn="just"/>
            <a:r>
              <a:rPr lang="en-US" dirty="0" smtClean="0"/>
              <a:t>FHWA. 1975. highway in the river environment: hydraulic and environmental design considerations. Training and Design Manual. Federal Highway Administration, Washington, DC. </a:t>
            </a:r>
            <a:endParaRPr lang="en-US" dirty="0"/>
          </a:p>
        </p:txBody>
      </p:sp>
      <p:pic>
        <p:nvPicPr>
          <p:cNvPr id="4" name="Picture 3"/>
          <p:cNvPicPr>
            <a:picLocks noChangeAspect="1"/>
          </p:cNvPicPr>
          <p:nvPr/>
        </p:nvPicPr>
        <p:blipFill>
          <a:blip r:embed="rId2"/>
          <a:stretch>
            <a:fillRect/>
          </a:stretch>
        </p:blipFill>
        <p:spPr>
          <a:xfrm>
            <a:off x="636255" y="1012136"/>
            <a:ext cx="1857375" cy="1594585"/>
          </a:xfrm>
          <a:prstGeom prst="rect">
            <a:avLst/>
          </a:prstGeom>
          <a:ln w="28575">
            <a:solidFill>
              <a:schemeClr val="tx1"/>
            </a:solidFill>
          </a:ln>
        </p:spPr>
      </p:pic>
      <p:pic>
        <p:nvPicPr>
          <p:cNvPr id="5" name="Picture 4"/>
          <p:cNvPicPr>
            <a:picLocks noChangeAspect="1"/>
          </p:cNvPicPr>
          <p:nvPr/>
        </p:nvPicPr>
        <p:blipFill>
          <a:blip r:embed="rId3"/>
          <a:stretch>
            <a:fillRect/>
          </a:stretch>
        </p:blipFill>
        <p:spPr>
          <a:xfrm>
            <a:off x="664830" y="2892775"/>
            <a:ext cx="1828800" cy="1473953"/>
          </a:xfrm>
          <a:prstGeom prst="rect">
            <a:avLst/>
          </a:prstGeom>
          <a:ln w="28575">
            <a:solidFill>
              <a:schemeClr val="tx1"/>
            </a:solidFill>
          </a:ln>
        </p:spPr>
      </p:pic>
      <p:pic>
        <p:nvPicPr>
          <p:cNvPr id="7" name="Picture 6"/>
          <p:cNvPicPr>
            <a:picLocks noChangeAspect="1"/>
          </p:cNvPicPr>
          <p:nvPr/>
        </p:nvPicPr>
        <p:blipFill>
          <a:blip r:embed="rId4"/>
          <a:stretch>
            <a:fillRect/>
          </a:stretch>
        </p:blipFill>
        <p:spPr>
          <a:xfrm>
            <a:off x="664830" y="4652783"/>
            <a:ext cx="1828800" cy="1283802"/>
          </a:xfrm>
          <a:prstGeom prst="rect">
            <a:avLst/>
          </a:prstGeom>
          <a:ln w="28575">
            <a:solidFill>
              <a:schemeClr val="tx1"/>
            </a:solidFill>
          </a:ln>
        </p:spPr>
      </p:pic>
      <p:sp>
        <p:nvSpPr>
          <p:cNvPr id="9" name="Rectangle 8"/>
          <p:cNvSpPr/>
          <p:nvPr/>
        </p:nvSpPr>
        <p:spPr>
          <a:xfrm>
            <a:off x="3273330" y="1255430"/>
            <a:ext cx="8803802" cy="1107996"/>
          </a:xfrm>
          <a:prstGeom prst="rect">
            <a:avLst/>
          </a:prstGeom>
          <a:ln w="28575">
            <a:solidFill>
              <a:schemeClr val="tx1"/>
            </a:solidFill>
          </a:ln>
        </p:spPr>
        <p:txBody>
          <a:bodyPr wrap="square">
            <a:spAutoFit/>
          </a:bodyPr>
          <a:lstStyle/>
          <a:p>
            <a:pPr algn="just"/>
            <a:r>
              <a:rPr lang="en-US" sz="2200" b="1" dirty="0">
                <a:solidFill>
                  <a:srgbClr val="333333"/>
                </a:solidFill>
                <a:latin typeface="Times New Roman" panose="02020603050405020304" pitchFamily="18" charset="0"/>
                <a:cs typeface="Times New Roman" panose="02020603050405020304" pitchFamily="18" charset="0"/>
              </a:rPr>
              <a:t>Retards: </a:t>
            </a:r>
            <a:r>
              <a:rPr lang="en-US" sz="2200" dirty="0">
                <a:solidFill>
                  <a:srgbClr val="333333"/>
                </a:solidFill>
                <a:latin typeface="Times New Roman" panose="02020603050405020304" pitchFamily="18" charset="0"/>
                <a:cs typeface="Times New Roman" panose="02020603050405020304" pitchFamily="18" charset="0"/>
              </a:rPr>
              <a:t>These are typically frame structures designed to reduce water velocity and hence reduce its erosive force. They may collect sediments, thereby increasing their effectiveness as flow retarders.</a:t>
            </a:r>
            <a:endParaRPr lang="en-US" sz="2200" dirty="0">
              <a:latin typeface="Times New Roman" panose="02020603050405020304" pitchFamily="18" charset="0"/>
              <a:cs typeface="Times New Roman" panose="02020603050405020304" pitchFamily="18" charset="0"/>
            </a:endParaRPr>
          </a:p>
        </p:txBody>
      </p:sp>
      <p:sp>
        <p:nvSpPr>
          <p:cNvPr id="10" name="Rectangle 9"/>
          <p:cNvSpPr/>
          <p:nvPr/>
        </p:nvSpPr>
        <p:spPr>
          <a:xfrm>
            <a:off x="3273329" y="2687831"/>
            <a:ext cx="8803802" cy="1785104"/>
          </a:xfrm>
          <a:prstGeom prst="rect">
            <a:avLst/>
          </a:prstGeom>
          <a:ln w="28575">
            <a:solidFill>
              <a:schemeClr val="tx1"/>
            </a:solidFill>
          </a:ln>
        </p:spPr>
        <p:txBody>
          <a:bodyPr wrap="square">
            <a:spAutoFit/>
          </a:bodyPr>
          <a:lstStyle/>
          <a:p>
            <a:pPr algn="just"/>
            <a:r>
              <a:rPr lang="en-US" sz="2200" b="1" dirty="0">
                <a:solidFill>
                  <a:srgbClr val="333333"/>
                </a:solidFill>
                <a:latin typeface="Times New Roman" panose="02020603050405020304" pitchFamily="18" charset="0"/>
                <a:cs typeface="Times New Roman" panose="02020603050405020304" pitchFamily="18" charset="0"/>
              </a:rPr>
              <a:t>J</a:t>
            </a:r>
            <a:r>
              <a:rPr lang="en-US" sz="2200" b="1" dirty="0" smtClean="0">
                <a:solidFill>
                  <a:srgbClr val="333333"/>
                </a:solidFill>
                <a:latin typeface="Times New Roman" panose="02020603050405020304" pitchFamily="18" charset="0"/>
                <a:cs typeface="Times New Roman" panose="02020603050405020304" pitchFamily="18" charset="0"/>
              </a:rPr>
              <a:t>etties</a:t>
            </a:r>
            <a:r>
              <a:rPr lang="en-US" sz="2200" b="1" dirty="0">
                <a:solidFill>
                  <a:srgbClr val="333333"/>
                </a:solidFill>
                <a:latin typeface="Times New Roman" panose="02020603050405020304" pitchFamily="18" charset="0"/>
                <a:cs typeface="Times New Roman" panose="02020603050405020304" pitchFamily="18" charset="0"/>
              </a:rPr>
              <a:t>: </a:t>
            </a:r>
            <a:r>
              <a:rPr lang="en-US" sz="2200" dirty="0">
                <a:solidFill>
                  <a:srgbClr val="333333"/>
                </a:solidFill>
                <a:latin typeface="Times New Roman" panose="02020603050405020304" pitchFamily="18" charset="0"/>
                <a:cs typeface="Times New Roman" panose="02020603050405020304" pitchFamily="18" charset="0"/>
              </a:rPr>
              <a:t>These structures are designed to reduce the velocity of river water near the desired bank locations by increasing the roughness of the bank. The increase in drag due to projections from the bank reduces water flow velocity. Commonly, jetties comprise steel jacks tied with cables to form rows</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3273329" y="4566022"/>
            <a:ext cx="8803802" cy="1446550"/>
          </a:xfrm>
          <a:prstGeom prst="rect">
            <a:avLst/>
          </a:prstGeom>
          <a:ln w="28575">
            <a:solidFill>
              <a:schemeClr val="tx1"/>
            </a:solidFill>
          </a:ln>
        </p:spPr>
        <p:txBody>
          <a:bodyPr wrap="square">
            <a:spAutoFit/>
          </a:bodyPr>
          <a:lstStyle/>
          <a:p>
            <a:pPr algn="just"/>
            <a:r>
              <a:rPr lang="en-US" sz="2200" b="1" dirty="0">
                <a:solidFill>
                  <a:srgbClr val="333333"/>
                </a:solidFill>
                <a:latin typeface="Times New Roman" panose="02020603050405020304" pitchFamily="18" charset="0"/>
                <a:cs typeface="Times New Roman" panose="02020603050405020304" pitchFamily="18" charset="0"/>
              </a:rPr>
              <a:t>Dikes: </a:t>
            </a:r>
            <a:r>
              <a:rPr lang="en-US" sz="2200" dirty="0">
                <a:solidFill>
                  <a:srgbClr val="333333"/>
                </a:solidFill>
                <a:latin typeface="Times New Roman" panose="02020603050405020304" pitchFamily="18" charset="0"/>
                <a:cs typeface="Times New Roman" panose="02020603050405020304" pitchFamily="18" charset="0"/>
              </a:rPr>
              <a:t>These structures extend at about right angles into the channel of the water body. They may be permeable or impervious. Dikes reduce the flow velocity of water such that deposition of sediments rather than erosion is enhanced at the desired location.</a:t>
            </a:r>
            <a:endParaRPr lang="en-US" sz="2200" dirty="0">
              <a:latin typeface="Times New Roman" panose="02020603050405020304" pitchFamily="18" charset="0"/>
              <a:cs typeface="Times New Roman" panose="02020603050405020304" pitchFamily="18" charset="0"/>
            </a:endParaRPr>
          </a:p>
        </p:txBody>
      </p:sp>
      <p:cxnSp>
        <p:nvCxnSpPr>
          <p:cNvPr id="14" name="Straight Connector 13"/>
          <p:cNvCxnSpPr>
            <a:stCxn id="4" idx="3"/>
            <a:endCxn id="9" idx="1"/>
          </p:cNvCxnSpPr>
          <p:nvPr/>
        </p:nvCxnSpPr>
        <p:spPr>
          <a:xfrm flipV="1">
            <a:off x="2493630" y="1809428"/>
            <a:ext cx="7797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493630" y="3580382"/>
            <a:ext cx="7797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93630" y="5351336"/>
            <a:ext cx="7797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40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r>
              <a:rPr lang="en-US" b="1" i="1" dirty="0"/>
              <a:t>Source</a:t>
            </a:r>
            <a:r>
              <a:rPr lang="en-US" i="1" dirty="0"/>
              <a:t> : http://www.lagons-plages.com/cyclones-tempetes-tropicales-caraibes.php</a:t>
            </a:r>
            <a:endParaRPr lang="en-US" dirty="0"/>
          </a:p>
        </p:txBody>
      </p:sp>
      <p:sp>
        <p:nvSpPr>
          <p:cNvPr id="6" name="Slide Number Placeholder 5"/>
          <p:cNvSpPr>
            <a:spLocks noGrp="1"/>
          </p:cNvSpPr>
          <p:nvPr>
            <p:ph type="sldNum" sz="quarter" idx="12"/>
          </p:nvPr>
        </p:nvSpPr>
        <p:spPr>
          <a:xfrm>
            <a:off x="11395881" y="6397293"/>
            <a:ext cx="681250" cy="365125"/>
          </a:xfrm>
        </p:spPr>
        <p:txBody>
          <a:bodyPr/>
          <a:lstStyle/>
          <a:p>
            <a:fld id="{44B49888-45F7-45CE-BD68-FFD6770B3254}" type="slidenum">
              <a:rPr lang="en-US" sz="1800" smtClean="0"/>
              <a:t>96</a:t>
            </a:fld>
            <a:endParaRPr lang="en-US" sz="1800" dirty="0"/>
          </a:p>
        </p:txBody>
      </p:sp>
      <p:sp>
        <p:nvSpPr>
          <p:cNvPr id="9" name="TextBox 8"/>
          <p:cNvSpPr txBox="1"/>
          <p:nvPr/>
        </p:nvSpPr>
        <p:spPr>
          <a:xfrm>
            <a:off x="0" y="0"/>
            <a:ext cx="12192000" cy="1200329"/>
          </a:xfrm>
          <a:prstGeom prst="rect">
            <a:avLst/>
          </a:prstGeom>
          <a:solidFill>
            <a:srgbClr val="FFFF00"/>
          </a:solidFill>
          <a:ln w="38100">
            <a:solidFill>
              <a:schemeClr val="tx1"/>
            </a:solidFill>
          </a:ln>
        </p:spPr>
        <p:txBody>
          <a:bodyPr wrap="square" rtlCol="0">
            <a:spAutoFit/>
          </a:bodyPr>
          <a:lstStyle/>
          <a:p>
            <a:pPr algn="ctr"/>
            <a:r>
              <a:rPr lang="en-US" sz="3600" b="1" dirty="0" smtClean="0">
                <a:latin typeface="Tahoma" panose="020B0604030504040204" pitchFamily="34" charset="0"/>
                <a:ea typeface="Tahoma" panose="020B0604030504040204" pitchFamily="34" charset="0"/>
                <a:cs typeface="Tahoma" panose="020B0604030504040204" pitchFamily="34" charset="0"/>
              </a:rPr>
              <a:t>ENGINEERING MEASURES IN FLOOD PLAIN MANAGEMENT</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a:stretch>
            <a:fillRect/>
          </a:stretch>
        </p:blipFill>
        <p:spPr>
          <a:xfrm>
            <a:off x="2021751" y="1282516"/>
            <a:ext cx="8009354" cy="5271809"/>
          </a:xfrm>
          <a:prstGeom prst="rect">
            <a:avLst/>
          </a:prstGeom>
        </p:spPr>
      </p:pic>
      <p:sp>
        <p:nvSpPr>
          <p:cNvPr id="4" name="Rectangle 3"/>
          <p:cNvSpPr/>
          <p:nvPr/>
        </p:nvSpPr>
        <p:spPr>
          <a:xfrm>
            <a:off x="837188" y="6479480"/>
            <a:ext cx="11091081" cy="369332"/>
          </a:xfrm>
          <a:prstGeom prst="rect">
            <a:avLst/>
          </a:prstGeom>
        </p:spPr>
        <p:txBody>
          <a:bodyPr wrap="square">
            <a:spAutoFit/>
          </a:bodyPr>
          <a:lstStyle/>
          <a:p>
            <a:r>
              <a:rPr lang="en-US" dirty="0" smtClean="0"/>
              <a:t>Source</a:t>
            </a:r>
            <a:r>
              <a:rPr lang="en-US" dirty="0"/>
              <a:t>: Disaster Management Center, Natural Hazards: Causes and </a:t>
            </a:r>
            <a:r>
              <a:rPr lang="en-US" dirty="0" smtClean="0"/>
              <a:t>Effects, University </a:t>
            </a:r>
            <a:r>
              <a:rPr lang="en-US" dirty="0"/>
              <a:t>of Wisconsin</a:t>
            </a:r>
            <a:r>
              <a:rPr lang="en-US" dirty="0" smtClean="0"/>
              <a:t>, </a:t>
            </a:r>
            <a:r>
              <a:rPr lang="en-US" dirty="0"/>
              <a:t>1989.</a:t>
            </a:r>
          </a:p>
        </p:txBody>
      </p:sp>
    </p:spTree>
    <p:extLst>
      <p:ext uri="{BB962C8B-B14F-4D97-AF65-F5344CB8AC3E}">
        <p14:creationId xmlns:p14="http://schemas.microsoft.com/office/powerpoint/2010/main" val="180696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043646"/>
            <a:ext cx="12192000" cy="1015663"/>
          </a:xfrm>
          <a:prstGeom prst="rect">
            <a:avLst/>
          </a:prstGeom>
          <a:solidFill>
            <a:srgbClr val="FFFF00"/>
          </a:solidFill>
          <a:ln w="57150">
            <a:solidFill>
              <a:schemeClr val="tx1"/>
            </a:solidFill>
          </a:ln>
        </p:spPr>
        <p:txBody>
          <a:bodyPr wrap="square" rtlCol="0">
            <a:spAutoFit/>
          </a:bodyPr>
          <a:lstStyle/>
          <a:p>
            <a:pPr algn="ctr"/>
            <a:r>
              <a:rPr lang="en-GB" sz="6000" b="1" dirty="0" smtClean="0">
                <a:latin typeface="Tahoma" panose="020B0604030504040204" pitchFamily="34" charset="0"/>
                <a:ea typeface="Tahoma" panose="020B0604030504040204" pitchFamily="34" charset="0"/>
                <a:cs typeface="Tahoma" panose="020B0604030504040204" pitchFamily="34" charset="0"/>
              </a:rPr>
              <a:t>DISASTER PREPAREDNESS</a:t>
            </a:r>
            <a:endParaRPr lang="en-GB" sz="60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448735" y="413828"/>
            <a:ext cx="3294530" cy="2215991"/>
          </a:xfrm>
          <a:prstGeom prst="rect">
            <a:avLst/>
          </a:prstGeom>
        </p:spPr>
        <p:txBody>
          <a:bodyPr wrap="square">
            <a:spAutoFit/>
          </a:bodyPr>
          <a:lstStyle/>
          <a:p>
            <a:pPr algn="ctr"/>
            <a:r>
              <a:rPr lang="en-GB" sz="13800" dirty="0" smtClean="0">
                <a:latin typeface="Algerian" pitchFamily="82" charset="0"/>
              </a:rPr>
              <a:t>G</a:t>
            </a:r>
            <a:endParaRPr lang="en-US" sz="13800" dirty="0">
              <a:latin typeface="Algerian" pitchFamily="82" charset="0"/>
            </a:endParaRPr>
          </a:p>
        </p:txBody>
      </p:sp>
    </p:spTree>
    <p:extLst>
      <p:ext uri="{BB962C8B-B14F-4D97-AF65-F5344CB8AC3E}">
        <p14:creationId xmlns:p14="http://schemas.microsoft.com/office/powerpoint/2010/main" val="26964298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bwMode="auto">
          <a:xfrm>
            <a:off x="0" y="11319"/>
            <a:ext cx="12192000" cy="582594"/>
          </a:xfrm>
          <a:solidFill>
            <a:srgbClr val="FFFF00"/>
          </a:solidFill>
          <a:ln w="38100" algn="ctr">
            <a:solidFill>
              <a:schemeClr val="tx1"/>
            </a:solidFill>
            <a:miter lim="800000"/>
            <a:headEnd/>
            <a:tailEnd/>
          </a:ln>
        </p:spPr>
        <p:txBody>
          <a:bodyPr vert="horz" wrap="square" lIns="91440" tIns="91440" rIns="91440" bIns="91440" numCol="1" rtlCol="0" anchor="ctr" anchorCtr="0" compatLnSpc="1">
            <a:prstTxWarp prst="textNoShape">
              <a:avLst/>
            </a:prstTxWarp>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ENVIRONMENTAL SENSITIVITY INDEXING</a:t>
            </a:r>
          </a:p>
        </p:txBody>
      </p:sp>
      <p:sp>
        <p:nvSpPr>
          <p:cNvPr id="372739" name="Rectangle 3"/>
          <p:cNvSpPr>
            <a:spLocks noGrp="1" noChangeArrowheads="1"/>
          </p:cNvSpPr>
          <p:nvPr>
            <p:ph type="body" idx="1"/>
          </p:nvPr>
        </p:nvSpPr>
        <p:spPr bwMode="auto">
          <a:xfrm>
            <a:off x="235974" y="781665"/>
            <a:ext cx="11717870" cy="5207273"/>
          </a:xfrm>
          <a:noFill/>
          <a:ln>
            <a:miter lim="800000"/>
            <a:headEnd/>
            <a:tailEnd/>
          </a:ln>
        </p:spPr>
        <p:txBody>
          <a:bodyPr vert="horz" wrap="square" lIns="91440" tIns="45720" rIns="91440" bIns="45720" numCol="1" rtlCol="0" anchor="t" anchorCtr="0" compatLnSpc="1">
            <a:prstTxWarp prst="textNoShape">
              <a:avLst/>
            </a:prstTxWarp>
            <a:noAutofit/>
          </a:bodyPr>
          <a:lstStyle/>
          <a:p>
            <a:pPr algn="just">
              <a:lnSpc>
                <a:spcPct val="90000"/>
              </a:lnSpc>
            </a:pPr>
            <a:r>
              <a:rPr lang="en-US" sz="2900" dirty="0">
                <a:latin typeface="Georgia" panose="02040502050405020303" pitchFamily="18" charset="0"/>
              </a:rPr>
              <a:t>A Unit Environmental Sensitivity Index, </a:t>
            </a:r>
            <a:r>
              <a:rPr lang="en-US" sz="2900" i="1" dirty="0">
                <a:latin typeface="Georgia" panose="02040502050405020303" pitchFamily="18" charset="0"/>
              </a:rPr>
              <a:t>G</a:t>
            </a:r>
            <a:r>
              <a:rPr lang="en-US" sz="2900" i="1" baseline="-25000" dirty="0">
                <a:latin typeface="Georgia" panose="02040502050405020303" pitchFamily="18" charset="0"/>
              </a:rPr>
              <a:t>N</a:t>
            </a:r>
            <a:r>
              <a:rPr lang="en-US" sz="2900" dirty="0">
                <a:latin typeface="Georgia" panose="02040502050405020303" pitchFamily="18" charset="0"/>
              </a:rPr>
              <a:t> can be calculated for each areal unit, </a:t>
            </a:r>
            <a:r>
              <a:rPr lang="en-US" sz="2900" i="1" dirty="0">
                <a:latin typeface="Georgia" panose="02040502050405020303" pitchFamily="18" charset="0"/>
              </a:rPr>
              <a:t>N</a:t>
            </a:r>
            <a:r>
              <a:rPr lang="en-US" sz="2900" dirty="0">
                <a:latin typeface="Georgia" panose="02040502050405020303" pitchFamily="18" charset="0"/>
              </a:rPr>
              <a:t>. </a:t>
            </a:r>
            <a:r>
              <a:rPr lang="en-US" sz="2900" i="1" dirty="0">
                <a:latin typeface="Georgia" panose="02040502050405020303" pitchFamily="18" charset="0"/>
              </a:rPr>
              <a:t>G</a:t>
            </a:r>
            <a:r>
              <a:rPr lang="en-US" sz="2900" i="1" baseline="-25000" dirty="0">
                <a:latin typeface="Georgia" panose="02040502050405020303" pitchFamily="18" charset="0"/>
              </a:rPr>
              <a:t>N</a:t>
            </a:r>
            <a:r>
              <a:rPr lang="en-US" sz="2900" dirty="0">
                <a:latin typeface="Georgia" panose="02040502050405020303" pitchFamily="18" charset="0"/>
              </a:rPr>
              <a:t> assesses the degree of sensitivity of each grid square a potential incident</a:t>
            </a:r>
          </a:p>
          <a:p>
            <a:pPr algn="just">
              <a:lnSpc>
                <a:spcPct val="90000"/>
              </a:lnSpc>
            </a:pPr>
            <a:endParaRPr lang="en-US" sz="2900" dirty="0">
              <a:latin typeface="Georgia" panose="02040502050405020303" pitchFamily="18" charset="0"/>
            </a:endParaRPr>
          </a:p>
          <a:p>
            <a:pPr algn="just">
              <a:lnSpc>
                <a:spcPct val="90000"/>
              </a:lnSpc>
            </a:pPr>
            <a:r>
              <a:rPr lang="en-US" sz="2900" dirty="0">
                <a:latin typeface="Georgia" panose="02040502050405020303" pitchFamily="18" charset="0"/>
              </a:rPr>
              <a:t>A table shows the values counted for each factor in each square. </a:t>
            </a:r>
          </a:p>
          <a:p>
            <a:pPr algn="just">
              <a:lnSpc>
                <a:spcPct val="90000"/>
              </a:lnSpc>
            </a:pPr>
            <a:endParaRPr lang="en-US" sz="2900" dirty="0">
              <a:latin typeface="Georgia" panose="02040502050405020303" pitchFamily="18" charset="0"/>
            </a:endParaRPr>
          </a:p>
          <a:p>
            <a:pPr algn="just">
              <a:lnSpc>
                <a:spcPct val="90000"/>
              </a:lnSpc>
            </a:pPr>
            <a:r>
              <a:rPr lang="en-US" sz="2900" dirty="0">
                <a:latin typeface="Georgia" panose="02040502050405020303" pitchFamily="18" charset="0"/>
              </a:rPr>
              <a:t>These values are compared to scoring criteria to determine the </a:t>
            </a:r>
            <a:r>
              <a:rPr lang="en-US" sz="2900" i="1" dirty="0" err="1">
                <a:latin typeface="Georgia" panose="02040502050405020303" pitchFamily="18" charset="0"/>
              </a:rPr>
              <a:t>F</a:t>
            </a:r>
            <a:r>
              <a:rPr lang="en-US" sz="2900" i="1" baseline="-25000" dirty="0" err="1">
                <a:latin typeface="Georgia" panose="02040502050405020303" pitchFamily="18" charset="0"/>
              </a:rPr>
              <a:t>i</a:t>
            </a:r>
            <a:r>
              <a:rPr lang="en-US" sz="2900" dirty="0">
                <a:latin typeface="Georgia" panose="02040502050405020303" pitchFamily="18" charset="0"/>
              </a:rPr>
              <a:t> and weight for each factor. </a:t>
            </a:r>
          </a:p>
          <a:p>
            <a:pPr algn="just">
              <a:lnSpc>
                <a:spcPct val="90000"/>
              </a:lnSpc>
            </a:pPr>
            <a:endParaRPr lang="en-US" sz="2900" dirty="0">
              <a:latin typeface="Georgia" panose="02040502050405020303" pitchFamily="18" charset="0"/>
            </a:endParaRPr>
          </a:p>
          <a:p>
            <a:pPr algn="just">
              <a:lnSpc>
                <a:spcPct val="90000"/>
              </a:lnSpc>
            </a:pPr>
            <a:r>
              <a:rPr lang="en-US" sz="2900" dirty="0">
                <a:latin typeface="Georgia" panose="02040502050405020303" pitchFamily="18" charset="0"/>
              </a:rPr>
              <a:t>The weight multiplied by </a:t>
            </a:r>
            <a:r>
              <a:rPr lang="en-US" sz="2900" i="1" dirty="0" err="1">
                <a:latin typeface="Georgia" panose="02040502050405020303" pitchFamily="18" charset="0"/>
              </a:rPr>
              <a:t>F</a:t>
            </a:r>
            <a:r>
              <a:rPr lang="en-US" sz="2900" i="1" baseline="-25000" dirty="0" err="1">
                <a:latin typeface="Georgia" panose="02040502050405020303" pitchFamily="18" charset="0"/>
              </a:rPr>
              <a:t>i</a:t>
            </a:r>
            <a:r>
              <a:rPr lang="en-US" sz="2900" dirty="0">
                <a:latin typeface="Georgia" panose="02040502050405020303" pitchFamily="18" charset="0"/>
              </a:rPr>
              <a:t> is summed over all factors for each unit, and these results are summed over all grid squares to arrive at the Total Environmental Sensitivity Index, </a:t>
            </a:r>
            <a:r>
              <a:rPr lang="en-US" sz="2900" i="1" dirty="0">
                <a:latin typeface="Georgia" panose="02040502050405020303" pitchFamily="18" charset="0"/>
              </a:rPr>
              <a:t>G</a:t>
            </a:r>
            <a:r>
              <a:rPr lang="en-US" sz="2900" i="1" baseline="-25000" dirty="0">
                <a:latin typeface="Georgia" panose="02040502050405020303" pitchFamily="18" charset="0"/>
              </a:rPr>
              <a:t>T</a:t>
            </a:r>
            <a:r>
              <a:rPr lang="en-US" sz="2900" dirty="0">
                <a:latin typeface="Georgia" panose="02040502050405020303" pitchFamily="18" charset="0"/>
              </a:rPr>
              <a:t> . </a:t>
            </a:r>
          </a:p>
        </p:txBody>
      </p:sp>
      <p:sp>
        <p:nvSpPr>
          <p:cNvPr id="6" name="Slide Number Placeholder 5"/>
          <p:cNvSpPr>
            <a:spLocks noGrp="1"/>
          </p:cNvSpPr>
          <p:nvPr>
            <p:ph type="sldNum" sz="quarter" idx="12"/>
          </p:nvPr>
        </p:nvSpPr>
        <p:spPr/>
        <p:txBody>
          <a:bodyPr/>
          <a:lstStyle/>
          <a:p>
            <a:fld id="{4CD183AA-A60C-42E8-B85B-64E6D3170A35}" type="slidenum">
              <a:rPr lang="yo-NG" smtClean="0"/>
              <a:pPr/>
              <a:t>98</a:t>
            </a:fld>
            <a:endParaRPr lang="yo-NG"/>
          </a:p>
        </p:txBody>
      </p:sp>
      <p:sp>
        <p:nvSpPr>
          <p:cNvPr id="7" name="Rectangle 6"/>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82639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40500"/>
            <a:ext cx="12192000" cy="1047207"/>
          </a:xfrm>
          <a:prstGeom prst="rect">
            <a:avLst/>
          </a:prstGeom>
          <a:solidFill>
            <a:srgbClr val="FFFF00"/>
          </a:solidFill>
          <a:ln w="28575" algn="ctr">
            <a:solidFill>
              <a:schemeClr val="tx1"/>
            </a:solidFill>
            <a:miter lim="800000"/>
            <a:headEnd/>
            <a:tailEnd/>
          </a:ln>
          <a:effectLst/>
        </p:spPr>
        <p:txBody>
          <a:bodyPr tIns="91440" bIns="91440" anchor="ctr"/>
          <a:lstStyle/>
          <a:p>
            <a:pPr algn="ctr"/>
            <a:r>
              <a:rPr lang="en-US" sz="3200" b="1" dirty="0">
                <a:latin typeface="Tahoma" panose="020B0604030504040204" pitchFamily="34" charset="0"/>
                <a:ea typeface="Tahoma" panose="020B0604030504040204" pitchFamily="34" charset="0"/>
                <a:cs typeface="Tahoma" panose="020B0604030504040204" pitchFamily="34" charset="0"/>
              </a:rPr>
              <a:t>ENVIRONMENTAL SENSITIVITY </a:t>
            </a:r>
            <a:r>
              <a:rPr lang="en-US" sz="3200" b="1" dirty="0" smtClean="0">
                <a:latin typeface="Tahoma" panose="020B0604030504040204" pitchFamily="34" charset="0"/>
                <a:ea typeface="Tahoma" panose="020B0604030504040204" pitchFamily="34" charset="0"/>
                <a:cs typeface="Tahoma" panose="020B0604030504040204" pitchFamily="34" charset="0"/>
              </a:rPr>
              <a:t>INDEXING FOR DISASTER POTENTIAL MAPPING</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373763" name="Rectangle 3"/>
          <p:cNvSpPr>
            <a:spLocks noChangeArrowheads="1"/>
          </p:cNvSpPr>
          <p:nvPr/>
        </p:nvSpPr>
        <p:spPr bwMode="auto">
          <a:xfrm>
            <a:off x="1143021" y="3205163"/>
            <a:ext cx="184731" cy="369332"/>
          </a:xfrm>
          <a:prstGeom prst="rect">
            <a:avLst/>
          </a:prstGeom>
          <a:noFill/>
          <a:ln w="9525">
            <a:noFill/>
            <a:miter lim="800000"/>
            <a:headEnd/>
            <a:tailEnd/>
          </a:ln>
          <a:effectLst/>
        </p:spPr>
        <p:txBody>
          <a:bodyPr wrap="none" anchor="ctr">
            <a:spAutoFit/>
          </a:bodyPr>
          <a:lstStyle/>
          <a:p>
            <a:endParaRPr lang="yo-NG"/>
          </a:p>
        </p:txBody>
      </p:sp>
      <p:graphicFrame>
        <p:nvGraphicFramePr>
          <p:cNvPr id="373764" name="Object 4"/>
          <p:cNvGraphicFramePr>
            <a:graphicFrameLocks noChangeAspect="1"/>
          </p:cNvGraphicFramePr>
          <p:nvPr>
            <p:extLst>
              <p:ext uri="{D42A27DB-BD31-4B8C-83A1-F6EECF244321}">
                <p14:modId xmlns:p14="http://schemas.microsoft.com/office/powerpoint/2010/main" val="1481502623"/>
              </p:ext>
            </p:extLst>
          </p:nvPr>
        </p:nvGraphicFramePr>
        <p:xfrm>
          <a:off x="2536360" y="1097233"/>
          <a:ext cx="6499093" cy="1111250"/>
        </p:xfrm>
        <a:graphic>
          <a:graphicData uri="http://schemas.openxmlformats.org/presentationml/2006/ole">
            <mc:AlternateContent xmlns:mc="http://schemas.openxmlformats.org/markup-compatibility/2006">
              <mc:Choice xmlns:v="urn:schemas-microsoft-com:vml" Requires="v">
                <p:oleObj spid="_x0000_s6599" name="Equation" r:id="rId3" imgW="2400300" imgH="444500" progId="Equation.3">
                  <p:embed/>
                </p:oleObj>
              </mc:Choice>
              <mc:Fallback>
                <p:oleObj name="Equation" r:id="rId3" imgW="2400300" imgH="444500" progId="Equation.3">
                  <p:embed/>
                  <p:pic>
                    <p:nvPicPr>
                      <p:cNvPr id="37376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360" y="1097233"/>
                        <a:ext cx="6499093"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3765" name="Rectangle 5"/>
          <p:cNvSpPr>
            <a:spLocks noChangeArrowheads="1"/>
          </p:cNvSpPr>
          <p:nvPr/>
        </p:nvSpPr>
        <p:spPr bwMode="auto">
          <a:xfrm>
            <a:off x="1143021" y="3205163"/>
            <a:ext cx="184731" cy="369332"/>
          </a:xfrm>
          <a:prstGeom prst="rect">
            <a:avLst/>
          </a:prstGeom>
          <a:noFill/>
          <a:ln w="9525">
            <a:noFill/>
            <a:miter lim="800000"/>
            <a:headEnd/>
            <a:tailEnd/>
          </a:ln>
          <a:effectLst/>
        </p:spPr>
        <p:txBody>
          <a:bodyPr wrap="none" anchor="ctr">
            <a:spAutoFit/>
          </a:bodyPr>
          <a:lstStyle/>
          <a:p>
            <a:endParaRPr lang="yo-NG"/>
          </a:p>
        </p:txBody>
      </p:sp>
      <p:graphicFrame>
        <p:nvGraphicFramePr>
          <p:cNvPr id="373766" name="Object 6"/>
          <p:cNvGraphicFramePr>
            <a:graphicFrameLocks noChangeAspect="1"/>
          </p:cNvGraphicFramePr>
          <p:nvPr>
            <p:extLst>
              <p:ext uri="{D42A27DB-BD31-4B8C-83A1-F6EECF244321}">
                <p14:modId xmlns:p14="http://schemas.microsoft.com/office/powerpoint/2010/main" val="3267726247"/>
              </p:ext>
            </p:extLst>
          </p:nvPr>
        </p:nvGraphicFramePr>
        <p:xfrm>
          <a:off x="3692783" y="2119355"/>
          <a:ext cx="1958843" cy="1109663"/>
        </p:xfrm>
        <a:graphic>
          <a:graphicData uri="http://schemas.openxmlformats.org/presentationml/2006/ole">
            <mc:AlternateContent xmlns:mc="http://schemas.openxmlformats.org/markup-compatibility/2006">
              <mc:Choice xmlns:v="urn:schemas-microsoft-com:vml" Requires="v">
                <p:oleObj spid="_x0000_s6600" name="Equation" r:id="rId5" imgW="723586" imgH="444307" progId="Equation.3">
                  <p:embed/>
                </p:oleObj>
              </mc:Choice>
              <mc:Fallback>
                <p:oleObj name="Equation" r:id="rId5" imgW="723586" imgH="444307" progId="Equation.3">
                  <p:embed/>
                  <p:pic>
                    <p:nvPicPr>
                      <p:cNvPr id="37376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783" y="2119355"/>
                        <a:ext cx="1958843" cy="1109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3767" name="Rectangle 7"/>
          <p:cNvSpPr>
            <a:spLocks noChangeArrowheads="1"/>
          </p:cNvSpPr>
          <p:nvPr/>
        </p:nvSpPr>
        <p:spPr bwMode="auto">
          <a:xfrm>
            <a:off x="1143021" y="3214688"/>
            <a:ext cx="184731" cy="369332"/>
          </a:xfrm>
          <a:prstGeom prst="rect">
            <a:avLst/>
          </a:prstGeom>
          <a:noFill/>
          <a:ln w="9525">
            <a:noFill/>
            <a:miter lim="800000"/>
            <a:headEnd/>
            <a:tailEnd/>
          </a:ln>
          <a:effectLst/>
        </p:spPr>
        <p:txBody>
          <a:bodyPr wrap="none" anchor="ctr">
            <a:spAutoFit/>
          </a:bodyPr>
          <a:lstStyle/>
          <a:p>
            <a:endParaRPr lang="yo-NG"/>
          </a:p>
        </p:txBody>
      </p:sp>
      <p:graphicFrame>
        <p:nvGraphicFramePr>
          <p:cNvPr id="373768" name="Object 8"/>
          <p:cNvGraphicFramePr>
            <a:graphicFrameLocks noChangeAspect="1"/>
          </p:cNvGraphicFramePr>
          <p:nvPr>
            <p:extLst>
              <p:ext uri="{D42A27DB-BD31-4B8C-83A1-F6EECF244321}">
                <p14:modId xmlns:p14="http://schemas.microsoft.com/office/powerpoint/2010/main" val="3739939895"/>
              </p:ext>
            </p:extLst>
          </p:nvPr>
        </p:nvGraphicFramePr>
        <p:xfrm>
          <a:off x="3172684" y="3214688"/>
          <a:ext cx="5226447" cy="1079500"/>
        </p:xfrm>
        <a:graphic>
          <a:graphicData uri="http://schemas.openxmlformats.org/presentationml/2006/ole">
            <mc:AlternateContent xmlns:mc="http://schemas.openxmlformats.org/markup-compatibility/2006">
              <mc:Choice xmlns:v="urn:schemas-microsoft-com:vml" Requires="v">
                <p:oleObj spid="_x0000_s6601" name="Equation" r:id="rId7" imgW="1930400" imgH="431800" progId="Equation.3">
                  <p:embed/>
                </p:oleObj>
              </mc:Choice>
              <mc:Fallback>
                <p:oleObj name="Equation" r:id="rId7" imgW="1930400" imgH="431800" progId="Equation.3">
                  <p:embed/>
                  <p:pic>
                    <p:nvPicPr>
                      <p:cNvPr id="37376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2684" y="3214688"/>
                        <a:ext cx="5226447"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3772" name="Rectangle 12"/>
          <p:cNvSpPr>
            <a:spLocks noChangeArrowheads="1"/>
          </p:cNvSpPr>
          <p:nvPr/>
        </p:nvSpPr>
        <p:spPr bwMode="auto">
          <a:xfrm>
            <a:off x="1589617" y="4211250"/>
            <a:ext cx="8392583" cy="2562225"/>
          </a:xfrm>
          <a:prstGeom prst="rect">
            <a:avLst/>
          </a:prstGeom>
          <a:noFill/>
          <a:ln w="9525">
            <a:noFill/>
            <a:miter lim="800000"/>
            <a:headEnd/>
            <a:tailEnd/>
          </a:ln>
          <a:effectLst/>
        </p:spPr>
        <p:txBody>
          <a:bodyPr anchor="ctr">
            <a:spAutoFit/>
          </a:bodyPr>
          <a:lstStyle/>
          <a:p>
            <a:pPr indent="457200">
              <a:spcBef>
                <a:spcPct val="40000"/>
              </a:spcBef>
            </a:pPr>
            <a:r>
              <a:rPr lang="en-US" i="1" dirty="0">
                <a:latin typeface="Georgia" panose="02040502050405020303" pitchFamily="18" charset="0"/>
              </a:rPr>
              <a:t>F</a:t>
            </a:r>
            <a:r>
              <a:rPr lang="en-US" i="1" baseline="-25000" dirty="0">
                <a:latin typeface="Georgia" panose="02040502050405020303" pitchFamily="18" charset="0"/>
              </a:rPr>
              <a:t>i</a:t>
            </a:r>
            <a:r>
              <a:rPr lang="en-US" dirty="0">
                <a:latin typeface="Georgia" panose="02040502050405020303" pitchFamily="18" charset="0"/>
              </a:rPr>
              <a:t> = Environmental Sensitivity Score of the areal unit j for factor </a:t>
            </a:r>
            <a:r>
              <a:rPr lang="en-US" dirty="0" err="1">
                <a:latin typeface="Georgia" panose="02040502050405020303" pitchFamily="18" charset="0"/>
              </a:rPr>
              <a:t>i</a:t>
            </a:r>
            <a:endParaRPr lang="en-US" dirty="0">
              <a:latin typeface="Georgia" panose="02040502050405020303" pitchFamily="18" charset="0"/>
            </a:endParaRPr>
          </a:p>
          <a:p>
            <a:pPr indent="457200">
              <a:spcBef>
                <a:spcPct val="40000"/>
              </a:spcBef>
            </a:pPr>
            <a:r>
              <a:rPr lang="en-US" i="1" dirty="0">
                <a:latin typeface="Georgia" panose="02040502050405020303" pitchFamily="18" charset="0"/>
              </a:rPr>
              <a:t>G</a:t>
            </a:r>
            <a:r>
              <a:rPr lang="en-US" i="1" baseline="-25000" dirty="0">
                <a:latin typeface="Georgia" panose="02040502050405020303" pitchFamily="18" charset="0"/>
              </a:rPr>
              <a:t>N</a:t>
            </a:r>
            <a:r>
              <a:rPr lang="en-US" dirty="0">
                <a:latin typeface="Georgia" panose="02040502050405020303" pitchFamily="18" charset="0"/>
              </a:rPr>
              <a:t> = Unit Environmental Sensitivity Index for areal unit N</a:t>
            </a:r>
          </a:p>
          <a:p>
            <a:pPr indent="457200">
              <a:spcBef>
                <a:spcPct val="40000"/>
              </a:spcBef>
            </a:pPr>
            <a:r>
              <a:rPr lang="en-US" i="1" dirty="0">
                <a:latin typeface="Georgia" panose="02040502050405020303" pitchFamily="18" charset="0"/>
              </a:rPr>
              <a:t>G</a:t>
            </a:r>
            <a:r>
              <a:rPr lang="en-US" i="1" baseline="-25000" dirty="0">
                <a:latin typeface="Georgia" panose="02040502050405020303" pitchFamily="18" charset="0"/>
              </a:rPr>
              <a:t>T</a:t>
            </a:r>
            <a:r>
              <a:rPr lang="en-US" dirty="0">
                <a:latin typeface="Georgia" panose="02040502050405020303" pitchFamily="18" charset="0"/>
              </a:rPr>
              <a:t> = Total Environmental Sensitivity Index for the region of interest</a:t>
            </a:r>
          </a:p>
          <a:p>
            <a:pPr indent="457200">
              <a:spcBef>
                <a:spcPct val="40000"/>
              </a:spcBef>
            </a:pPr>
            <a:r>
              <a:rPr lang="en-US" i="1" dirty="0">
                <a:latin typeface="Georgia" panose="02040502050405020303" pitchFamily="18" charset="0"/>
              </a:rPr>
              <a:t>W</a:t>
            </a:r>
            <a:r>
              <a:rPr lang="en-US" i="1" baseline="-25000" dirty="0">
                <a:latin typeface="Georgia" panose="02040502050405020303" pitchFamily="18" charset="0"/>
              </a:rPr>
              <a:t>i</a:t>
            </a:r>
            <a:r>
              <a:rPr lang="en-US" dirty="0">
                <a:latin typeface="Georgia" panose="02040502050405020303" pitchFamily="18" charset="0"/>
              </a:rPr>
              <a:t> = Relative weight applied to the environmental factor </a:t>
            </a:r>
            <a:r>
              <a:rPr lang="en-US" dirty="0" err="1">
                <a:latin typeface="Georgia" panose="02040502050405020303" pitchFamily="18" charset="0"/>
              </a:rPr>
              <a:t>i</a:t>
            </a:r>
            <a:r>
              <a:rPr lang="en-US" dirty="0">
                <a:latin typeface="Georgia" panose="02040502050405020303" pitchFamily="18" charset="0"/>
              </a:rPr>
              <a:t>, 	 	   	 independent of areal unit N</a:t>
            </a:r>
          </a:p>
          <a:p>
            <a:pPr indent="457200">
              <a:spcBef>
                <a:spcPct val="40000"/>
              </a:spcBef>
            </a:pPr>
            <a:r>
              <a:rPr lang="en-US" i="1" dirty="0">
                <a:latin typeface="Georgia" panose="02040502050405020303" pitchFamily="18" charset="0"/>
              </a:rPr>
              <a:t>n</a:t>
            </a:r>
            <a:r>
              <a:rPr lang="en-US" dirty="0">
                <a:latin typeface="Georgia" panose="02040502050405020303" pitchFamily="18" charset="0"/>
              </a:rPr>
              <a:t> = Number of areal units N</a:t>
            </a:r>
          </a:p>
          <a:p>
            <a:pPr indent="457200">
              <a:spcBef>
                <a:spcPct val="40000"/>
              </a:spcBef>
            </a:pPr>
            <a:r>
              <a:rPr lang="en-US" i="1" dirty="0">
                <a:latin typeface="Georgia" panose="02040502050405020303" pitchFamily="18" charset="0"/>
              </a:rPr>
              <a:t>j</a:t>
            </a:r>
            <a:r>
              <a:rPr lang="en-US" dirty="0">
                <a:latin typeface="Georgia" panose="02040502050405020303" pitchFamily="18" charset="0"/>
              </a:rPr>
              <a:t> = Number of environmental factors </a:t>
            </a:r>
            <a:r>
              <a:rPr lang="en-US" dirty="0" err="1">
                <a:latin typeface="Georgia" panose="02040502050405020303" pitchFamily="18" charset="0"/>
              </a:rPr>
              <a:t>i</a:t>
            </a:r>
            <a:endParaRPr lang="en-US" dirty="0">
              <a:latin typeface="Georgia" panose="02040502050405020303" pitchFamily="18" charset="0"/>
            </a:endParaRPr>
          </a:p>
        </p:txBody>
      </p:sp>
      <p:sp>
        <p:nvSpPr>
          <p:cNvPr id="15" name="Slide Number Placeholder 14"/>
          <p:cNvSpPr>
            <a:spLocks noGrp="1"/>
          </p:cNvSpPr>
          <p:nvPr>
            <p:ph type="sldNum" sz="quarter" idx="12"/>
          </p:nvPr>
        </p:nvSpPr>
        <p:spPr/>
        <p:txBody>
          <a:bodyPr/>
          <a:lstStyle/>
          <a:p>
            <a:fld id="{4CD183AA-A60C-42E8-B85B-64E6D3170A35}" type="slidenum">
              <a:rPr lang="yo-NG" smtClean="0"/>
              <a:pPr/>
              <a:t>99</a:t>
            </a:fld>
            <a:endParaRPr lang="yo-NG"/>
          </a:p>
        </p:txBody>
      </p:sp>
      <p:sp>
        <p:nvSpPr>
          <p:cNvPr id="16" name="Rectangle 15"/>
          <p:cNvSpPr/>
          <p:nvPr/>
        </p:nvSpPr>
        <p:spPr>
          <a:xfrm>
            <a:off x="0" y="0"/>
            <a:ext cx="12192000" cy="6858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580" tIns="47792" rIns="95580" bIns="47792" rtlCol="0" anchor="ctr"/>
          <a:lstStyle/>
          <a:p>
            <a:pPr algn="ctr"/>
            <a:endParaRPr lang="en-US"/>
          </a:p>
        </p:txBody>
      </p:sp>
    </p:spTree>
    <p:extLst>
      <p:ext uri="{BB962C8B-B14F-4D97-AF65-F5344CB8AC3E}">
        <p14:creationId xmlns:p14="http://schemas.microsoft.com/office/powerpoint/2010/main" val="6797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3326</TotalTime>
  <Words>6290</Words>
  <Application>Microsoft Office PowerPoint</Application>
  <PresentationFormat>Widescreen</PresentationFormat>
  <Paragraphs>712</Paragraphs>
  <Slides>105</Slides>
  <Notes>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105</vt:i4>
      </vt:variant>
    </vt:vector>
  </HeadingPairs>
  <TitlesOfParts>
    <vt:vector size="119" baseType="lpstr">
      <vt:lpstr>Algerian</vt:lpstr>
      <vt:lpstr>anton</vt:lpstr>
      <vt:lpstr>Arial</vt:lpstr>
      <vt:lpstr>Calibri</vt:lpstr>
      <vt:lpstr>Calibri Light</vt:lpstr>
      <vt:lpstr>Georgia</vt:lpstr>
      <vt:lpstr>Merriweather Sans</vt:lpstr>
      <vt:lpstr>Tahoma</vt:lpstr>
      <vt:lpstr>Times New Roman</vt:lpstr>
      <vt:lpstr>Trebuchet MS</vt:lpstr>
      <vt:lpstr>Wingdings</vt:lpstr>
      <vt:lpstr>Office Theme</vt:lpstr>
      <vt:lpstr>Equation</vt:lpstr>
      <vt:lpstr>Flash Document</vt:lpstr>
      <vt:lpstr>PowerPoint Presentation</vt:lpstr>
      <vt:lpstr>PowerPoint Presentation</vt:lpstr>
      <vt:lpstr>PowerPoint Presentation</vt:lpstr>
      <vt:lpstr>DEFINITIONS OF DISASTER-RELATED TERMS</vt:lpstr>
      <vt:lpstr>PowerPoint Presentation</vt:lpstr>
      <vt:lpstr>PowerPoint Presentation</vt:lpstr>
      <vt:lpstr>PowerPoint Presentation</vt:lpstr>
      <vt:lpstr>PowerPoint Presentation</vt:lpstr>
      <vt:lpstr>PowerPoint Presentation</vt:lpstr>
      <vt:lpstr>THE IMPORTANT SCALING PARAMETERS FOR NATURAL HAZARDS</vt:lpstr>
      <vt:lpstr>ADAPTATION OF ANALYSIS OF POISSON PROCESSES TO  HAZARD ANALYSIS FOR SECURITY</vt:lpstr>
      <vt:lpstr>EXAMPLE FOR A SPECIFIC HAZARD</vt:lpstr>
      <vt:lpstr>USING THE WEIBULL STATISTICAL DISTRIBUTION TO SEPARATE CONTINUOS DETERIORATION OF WASTE CONTAINMENT SYSTEMS FROM TRANSIENT HAZARD – INDUCED FACILITY DAMAGES</vt:lpstr>
      <vt:lpstr>Global distribution of high-aggregate economic risk for the three major natural hazards separately and in combination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SPATIO-TEMPORAL SCALES FOR THE RESPONSE OF INDIVIDUALS, POPULATIONS, ECOSYSTEMS AND REGIONS TO PHYSICAL AND CHEMICAL STRESSORS, SOME OF WHICH MAY DERIVE FROM NATURAL HAZARDS  (diagram from Sheehan,V 1994). </vt:lpstr>
      <vt:lpstr>PATTERNS OF SYSTEM DEGRADATION BY EPISODIC NATURAL HAZARDS EXEMPLIFIED BY EARTHQUAKES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RAIN STORMS AND FLOODS CAN DAMAGE WASTE CONTAINMENT SYSTEMS AND ENHANCE INFILTRATION TO PROMOTE MORE RAPID TRANSPORT OF CONTAMINANT LEACHATE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DISASTER IMPACTS ARE NOT ONLY REGIONAL BUT GLOBAL AS THE INTERNATIONAL TRANSFER OR AIRBORNE SOIL PARTICLES CAUSES ECOLOGICAL PROBLEMS IN MANY COUNTRIES</vt:lpstr>
      <vt:lpstr>PowerPoint Presentation</vt:lpstr>
      <vt:lpstr>PowerPoint Presentation</vt:lpstr>
      <vt:lpstr>PowerPoint Presentation</vt:lpstr>
      <vt:lpstr>PowerPoint Presentation</vt:lpstr>
      <vt:lpstr>ECOSYSTEM SERVICES INCLUDE NUTRITION AND IN SOME COMMUNITIES HARVESTING IS DONE DIRECTLY FROM AN ENVIRONMENT THAT NEEDS TO BE PROTECTED FROM THE RAVAGES OF EXTREME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GEOHAZARDS AND ENVIRONMENTAL RISK MANAGEMENT OPTIONS AND SUPPORTING DISCIPLINES THAT COULD FORM THE BASIS FOR RESEARCH/EDUCATIONAL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OPTIMAL COMPONENTS OF A FLOOD WARNING SYSTEM</vt:lpstr>
      <vt:lpstr>PowerPoint Presentation</vt:lpstr>
      <vt:lpstr>PowerPoint Presentation</vt:lpstr>
      <vt:lpstr>CONCEPTUAL DESIGN OF REMOTE ACCESS INVENTORY MONITORING SYSTEM ENVIRONMENTAL DAMAGES BY TRANSIENT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ENVIRONMENTAL SENSITIVITY INDEXING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GEISE GISDAAD</dc:creator>
  <cp:lastModifiedBy>GEISE GISDAAD</cp:lastModifiedBy>
  <cp:revision>180</cp:revision>
  <cp:lastPrinted>2024-03-13T09:04:44Z</cp:lastPrinted>
  <dcterms:created xsi:type="dcterms:W3CDTF">2024-03-13T09:03:24Z</dcterms:created>
  <dcterms:modified xsi:type="dcterms:W3CDTF">2024-03-19T16:51:10Z</dcterms:modified>
</cp:coreProperties>
</file>